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Montserrat Ultra-Bold" charset="1" panose="00000900000000000000"/>
      <p:regular r:id="rId15"/>
    </p:embeddedFont>
    <p:embeddedFont>
      <p:font typeface="Montserrat" charset="1" panose="00000500000000000000"/>
      <p:regular r:id="rId16"/>
    </p:embeddedFont>
    <p:embeddedFont>
      <p:font typeface="Montserrat Medium" charset="1" panose="00000600000000000000"/>
      <p:regular r:id="rId17"/>
    </p:embeddedFont>
    <p:embeddedFont>
      <p:font typeface="Montserrat Semi-Bold" charset="1" panose="00000700000000000000"/>
      <p:regular r:id="rId18"/>
    </p:embeddedFont>
    <p:embeddedFont>
      <p:font typeface="Montserrat Bold" charset="1" panose="000008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2.png>
</file>

<file path=ppt/media/image3.png>
</file>

<file path=ppt/media/image4.png>
</file>

<file path=ppt/media/image5.png>
</file>

<file path=ppt/media/image6.jpe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67764" y="2934294"/>
            <a:ext cx="7376236" cy="6122276"/>
          </a:xfrm>
          <a:custGeom>
            <a:avLst/>
            <a:gdLst/>
            <a:ahLst/>
            <a:cxnLst/>
            <a:rect r="r" b="b" t="t" l="l"/>
            <a:pathLst>
              <a:path h="6122276" w="7376236">
                <a:moveTo>
                  <a:pt x="0" y="0"/>
                </a:moveTo>
                <a:lnTo>
                  <a:pt x="7376236" y="0"/>
                </a:lnTo>
                <a:lnTo>
                  <a:pt x="7376236" y="6122275"/>
                </a:lnTo>
                <a:lnTo>
                  <a:pt x="0" y="6122275"/>
                </a:lnTo>
                <a:lnTo>
                  <a:pt x="0" y="0"/>
                </a:lnTo>
                <a:close/>
              </a:path>
            </a:pathLst>
          </a:custGeom>
          <a:blipFill>
            <a:blip r:embed="rId3"/>
            <a:stretch>
              <a:fillRect l="0" t="0" r="0" b="0"/>
            </a:stretch>
          </a:blipFill>
        </p:spPr>
      </p:sp>
      <p:sp>
        <p:nvSpPr>
          <p:cNvPr name="Freeform 4" id="4"/>
          <p:cNvSpPr/>
          <p:nvPr/>
        </p:nvSpPr>
        <p:spPr>
          <a:xfrm flipH="true" flipV="true" rot="0">
            <a:off x="12907507" y="5301095"/>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4">
              <a:alphaModFix amt="31000"/>
            </a:blip>
            <a:stretch>
              <a:fillRect l="0" t="0" r="0" b="0"/>
            </a:stretch>
          </a:blipFill>
        </p:spPr>
      </p:sp>
      <p:grpSp>
        <p:nvGrpSpPr>
          <p:cNvPr name="Group 5" id="5"/>
          <p:cNvGrpSpPr/>
          <p:nvPr/>
        </p:nvGrpSpPr>
        <p:grpSpPr>
          <a:xfrm rot="0">
            <a:off x="458891" y="2138291"/>
            <a:ext cx="4785953" cy="478595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8" id="8"/>
          <p:cNvGrpSpPr/>
          <p:nvPr/>
        </p:nvGrpSpPr>
        <p:grpSpPr>
          <a:xfrm rot="10310479">
            <a:off x="14991300" y="3224070"/>
            <a:ext cx="2229637" cy="222963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TextBox 11" id="11"/>
          <p:cNvSpPr txBox="true"/>
          <p:nvPr/>
        </p:nvSpPr>
        <p:spPr>
          <a:xfrm rot="0">
            <a:off x="9443480" y="3039575"/>
            <a:ext cx="6662639" cy="2955857"/>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Terminal Punto de Venta</a:t>
            </a:r>
          </a:p>
        </p:txBody>
      </p:sp>
      <p:sp>
        <p:nvSpPr>
          <p:cNvPr name="TextBox 12" id="12"/>
          <p:cNvSpPr txBox="true"/>
          <p:nvPr/>
        </p:nvSpPr>
        <p:spPr>
          <a:xfrm rot="0">
            <a:off x="9963988" y="6506960"/>
            <a:ext cx="5746163" cy="272593"/>
          </a:xfrm>
          <a:prstGeom prst="rect">
            <a:avLst/>
          </a:prstGeom>
        </p:spPr>
        <p:txBody>
          <a:bodyPr anchor="t" rtlCol="false" tIns="0" lIns="0" bIns="0" rIns="0">
            <a:spAutoFit/>
          </a:bodyPr>
          <a:lstStyle/>
          <a:p>
            <a:pPr algn="l">
              <a:lnSpc>
                <a:spcPts val="2175"/>
              </a:lnSpc>
            </a:pPr>
            <a:r>
              <a:rPr lang="en-US" sz="1726">
                <a:solidFill>
                  <a:srgbClr val="3E67C8"/>
                </a:solidFill>
                <a:latin typeface="Montserrat"/>
                <a:ea typeface="Montserrat"/>
                <a:cs typeface="Montserrat"/>
                <a:sym typeface="Montserrat"/>
              </a:rPr>
              <a:t>Realizado por: Javier Calderón Garrote</a:t>
            </a:r>
          </a:p>
        </p:txBody>
      </p:sp>
      <p:sp>
        <p:nvSpPr>
          <p:cNvPr name="AutoShape 13" id="1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67764" y="2677111"/>
            <a:ext cx="6060486" cy="6379458"/>
          </a:xfrm>
          <a:custGeom>
            <a:avLst/>
            <a:gdLst/>
            <a:ahLst/>
            <a:cxnLst/>
            <a:rect r="r" b="b" t="t" l="l"/>
            <a:pathLst>
              <a:path h="6379458" w="6060486">
                <a:moveTo>
                  <a:pt x="0" y="0"/>
                </a:moveTo>
                <a:lnTo>
                  <a:pt x="6060486" y="0"/>
                </a:lnTo>
                <a:lnTo>
                  <a:pt x="6060486" y="6379458"/>
                </a:lnTo>
                <a:lnTo>
                  <a:pt x="0" y="6379458"/>
                </a:lnTo>
                <a:lnTo>
                  <a:pt x="0" y="0"/>
                </a:lnTo>
                <a:close/>
              </a:path>
            </a:pathLst>
          </a:custGeom>
          <a:blipFill>
            <a:blip r:embed="rId3"/>
            <a:stretch>
              <a:fillRect l="0" t="0" r="0" b="0"/>
            </a:stretch>
          </a:blipFill>
        </p:spPr>
      </p:sp>
      <p:grpSp>
        <p:nvGrpSpPr>
          <p:cNvPr name="Group 4" id="4"/>
          <p:cNvGrpSpPr/>
          <p:nvPr/>
        </p:nvGrpSpPr>
        <p:grpSpPr>
          <a:xfrm rot="0">
            <a:off x="295826" y="2192937"/>
            <a:ext cx="4211257" cy="4211257"/>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AutoShape 7" id="7"/>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8" id="8"/>
          <p:cNvSpPr txBox="true"/>
          <p:nvPr/>
        </p:nvSpPr>
        <p:spPr>
          <a:xfrm rot="0">
            <a:off x="8646798" y="3865322"/>
            <a:ext cx="7315652"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Introducion</a:t>
            </a:r>
          </a:p>
        </p:txBody>
      </p:sp>
      <p:sp>
        <p:nvSpPr>
          <p:cNvPr name="TextBox 9" id="9"/>
          <p:cNvSpPr txBox="true"/>
          <p:nvPr/>
        </p:nvSpPr>
        <p:spPr>
          <a:xfrm rot="0">
            <a:off x="8739421" y="5178876"/>
            <a:ext cx="7919990" cy="3034843"/>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Este proyecto consiste en el desarrollo de un terminal de punto de venta (TPV) diseñado para pequeñas y medianas empresas (PyMEs), con el objetivo de optimizar los procesos de venta y gestión comercial a través de una solución tecnológica moderna y accesible. Utilizando Django y Python para el backend, y HTML, CSS y Bootstrap para el frontend, se ofrece una interfaz intuitiva, adaptativa y segura. El sistema está estructurado en dos roles principales: administrador y vendedor, cada uno con funciones específicas para gestionar ventas, productos, servicios y usuarios. Con un enfoque en la usabilidad y el rendimiento, este TPV busca mejorar la productividad y competitividad de las PyMEs.</a:t>
            </a:r>
          </a:p>
        </p:txBody>
      </p:sp>
      <p:grpSp>
        <p:nvGrpSpPr>
          <p:cNvPr name="Group 10" id="10"/>
          <p:cNvGrpSpPr/>
          <p:nvPr/>
        </p:nvGrpSpPr>
        <p:grpSpPr>
          <a:xfrm rot="0">
            <a:off x="8739421" y="3165447"/>
            <a:ext cx="1087687" cy="164050"/>
            <a:chOff x="0" y="0"/>
            <a:chExt cx="286469" cy="43207"/>
          </a:xfrm>
        </p:grpSpPr>
        <p:sp>
          <p:nvSpPr>
            <p:cNvPr name="Freeform 11" id="11"/>
            <p:cNvSpPr/>
            <p:nvPr/>
          </p:nvSpPr>
          <p:spPr>
            <a:xfrm flipH="false" flipV="false" rot="0">
              <a:off x="0" y="0"/>
              <a:ext cx="286469" cy="43207"/>
            </a:xfrm>
            <a:custGeom>
              <a:avLst/>
              <a:gdLst/>
              <a:ahLst/>
              <a:cxnLst/>
              <a:rect r="r" b="b" t="t" l="l"/>
              <a:pathLst>
                <a:path h="43207" w="286469">
                  <a:moveTo>
                    <a:pt x="0" y="0"/>
                  </a:moveTo>
                  <a:lnTo>
                    <a:pt x="286469" y="0"/>
                  </a:lnTo>
                  <a:lnTo>
                    <a:pt x="286469" y="43207"/>
                  </a:lnTo>
                  <a:lnTo>
                    <a:pt x="0" y="43207"/>
                  </a:lnTo>
                  <a:close/>
                </a:path>
              </a:pathLst>
            </a:custGeom>
            <a:gradFill rotWithShape="true">
              <a:gsLst>
                <a:gs pos="0">
                  <a:srgbClr val="006CCD">
                    <a:alpha val="100000"/>
                  </a:srgbClr>
                </a:gs>
                <a:gs pos="100000">
                  <a:srgbClr val="F5AEFF">
                    <a:alpha val="0"/>
                  </a:srgbClr>
                </a:gs>
              </a:gsLst>
              <a:lin ang="0"/>
            </a:gradFill>
          </p:spPr>
        </p:sp>
        <p:sp>
          <p:nvSpPr>
            <p:cNvPr name="TextBox 12" id="12"/>
            <p:cNvSpPr txBox="true"/>
            <p:nvPr/>
          </p:nvSpPr>
          <p:spPr>
            <a:xfrm>
              <a:off x="0" y="-38100"/>
              <a:ext cx="286469" cy="81307"/>
            </a:xfrm>
            <a:prstGeom prst="rect">
              <a:avLst/>
            </a:prstGeom>
          </p:spPr>
          <p:txBody>
            <a:bodyPr anchor="ctr" rtlCol="false" tIns="50800" lIns="50800" bIns="50800" rIns="50800"/>
            <a:lstStyle/>
            <a:p>
              <a:pPr algn="ctr">
                <a:lnSpc>
                  <a:spcPts val="219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AutoShape 3" id="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4" id="4"/>
          <p:cNvSpPr/>
          <p:nvPr/>
        </p:nvSpPr>
        <p:spPr>
          <a:xfrm flipH="false" flipV="false" rot="0">
            <a:off x="1429983" y="4793593"/>
            <a:ext cx="6067365" cy="3921034"/>
          </a:xfrm>
          <a:custGeom>
            <a:avLst/>
            <a:gdLst/>
            <a:ahLst/>
            <a:cxnLst/>
            <a:rect r="r" b="b" t="t" l="l"/>
            <a:pathLst>
              <a:path h="3921034" w="6067365">
                <a:moveTo>
                  <a:pt x="0" y="0"/>
                </a:moveTo>
                <a:lnTo>
                  <a:pt x="6067364" y="0"/>
                </a:lnTo>
                <a:lnTo>
                  <a:pt x="6067364" y="3921034"/>
                </a:lnTo>
                <a:lnTo>
                  <a:pt x="0" y="3921034"/>
                </a:lnTo>
                <a:lnTo>
                  <a:pt x="0" y="0"/>
                </a:lnTo>
                <a:close/>
              </a:path>
            </a:pathLst>
          </a:custGeom>
          <a:blipFill>
            <a:blip r:embed="rId3"/>
            <a:stretch>
              <a:fillRect l="0" t="0" r="0" b="0"/>
            </a:stretch>
          </a:blipFill>
        </p:spPr>
      </p:sp>
      <p:grpSp>
        <p:nvGrpSpPr>
          <p:cNvPr name="Group 5" id="5"/>
          <p:cNvGrpSpPr/>
          <p:nvPr/>
        </p:nvGrpSpPr>
        <p:grpSpPr>
          <a:xfrm rot="0">
            <a:off x="9440401" y="2989650"/>
            <a:ext cx="319384" cy="31938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8" id="8"/>
          <p:cNvGrpSpPr/>
          <p:nvPr/>
        </p:nvGrpSpPr>
        <p:grpSpPr>
          <a:xfrm rot="0">
            <a:off x="9957293" y="2913978"/>
            <a:ext cx="7163856" cy="470727"/>
            <a:chOff x="0" y="0"/>
            <a:chExt cx="2407649" cy="158203"/>
          </a:xfrm>
        </p:grpSpPr>
        <p:sp>
          <p:nvSpPr>
            <p:cNvPr name="Freeform 9" id="9"/>
            <p:cNvSpPr/>
            <p:nvPr/>
          </p:nvSpPr>
          <p:spPr>
            <a:xfrm flipH="false" flipV="false" rot="0">
              <a:off x="0" y="0"/>
              <a:ext cx="2407649" cy="158203"/>
            </a:xfrm>
            <a:custGeom>
              <a:avLst/>
              <a:gdLst/>
              <a:ahLst/>
              <a:cxnLst/>
              <a:rect r="r" b="b" t="t" l="l"/>
              <a:pathLst>
                <a:path h="158203" w="2407649">
                  <a:moveTo>
                    <a:pt x="0" y="0"/>
                  </a:moveTo>
                  <a:lnTo>
                    <a:pt x="2407649" y="0"/>
                  </a:lnTo>
                  <a:lnTo>
                    <a:pt x="2407649"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0" id="10"/>
            <p:cNvSpPr txBox="true"/>
            <p:nvPr/>
          </p:nvSpPr>
          <p:spPr>
            <a:xfrm>
              <a:off x="0" y="-38100"/>
              <a:ext cx="2407649" cy="196303"/>
            </a:xfrm>
            <a:prstGeom prst="rect">
              <a:avLst/>
            </a:prstGeom>
          </p:spPr>
          <p:txBody>
            <a:bodyPr anchor="ctr" rtlCol="false" tIns="50800" lIns="50800" bIns="50800" rIns="50800"/>
            <a:lstStyle/>
            <a:p>
              <a:pPr algn="ctr">
                <a:lnSpc>
                  <a:spcPts val="2199"/>
                </a:lnSpc>
              </a:pPr>
            </a:p>
          </p:txBody>
        </p:sp>
      </p:grpSp>
      <p:sp>
        <p:nvSpPr>
          <p:cNvPr name="TextBox 11" id="11"/>
          <p:cNvSpPr txBox="true"/>
          <p:nvPr/>
        </p:nvSpPr>
        <p:spPr>
          <a:xfrm rot="0">
            <a:off x="1132346" y="3909530"/>
            <a:ext cx="7519102"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Utilizadas</a:t>
            </a:r>
          </a:p>
        </p:txBody>
      </p:sp>
      <p:sp>
        <p:nvSpPr>
          <p:cNvPr name="TextBox 12" id="12"/>
          <p:cNvSpPr txBox="true"/>
          <p:nvPr/>
        </p:nvSpPr>
        <p:spPr>
          <a:xfrm rot="0">
            <a:off x="1132346" y="2934286"/>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Tecnologias </a:t>
            </a:r>
          </a:p>
        </p:txBody>
      </p:sp>
      <p:sp>
        <p:nvSpPr>
          <p:cNvPr name="TextBox 13" id="13"/>
          <p:cNvSpPr txBox="true"/>
          <p:nvPr/>
        </p:nvSpPr>
        <p:spPr>
          <a:xfrm rot="0">
            <a:off x="9446257" y="3573717"/>
            <a:ext cx="6206576" cy="1081546"/>
          </a:xfrm>
          <a:prstGeom prst="rect">
            <a:avLst/>
          </a:prstGeom>
        </p:spPr>
        <p:txBody>
          <a:bodyPr anchor="t" rtlCol="false" tIns="0" lIns="0" bIns="0" rIns="0">
            <a:spAutoFit/>
          </a:bodyPr>
          <a:lstStyle/>
          <a:p>
            <a:pPr algn="l">
              <a:lnSpc>
                <a:spcPts val="1704"/>
              </a:lnSpc>
            </a:pPr>
            <a:r>
              <a:rPr lang="en-US" sz="1353" b="true">
                <a:solidFill>
                  <a:srgbClr val="3E67C8"/>
                </a:solidFill>
                <a:latin typeface="Montserrat Medium"/>
                <a:ea typeface="Montserrat Medium"/>
                <a:cs typeface="Montserrat Medium"/>
                <a:sym typeface="Montserrat Medium"/>
              </a:rPr>
              <a:t>Framework de desarrollo web que gestiona el backend, proporcionando una estructura modular, segura y escalable. Facilita la administración de ventas y servicios, así como la implementación de funcionalidades como la autenticación de usuarios y la protección contra vulnerabilidades.</a:t>
            </a:r>
          </a:p>
        </p:txBody>
      </p:sp>
      <p:sp>
        <p:nvSpPr>
          <p:cNvPr name="TextBox 14" id="14"/>
          <p:cNvSpPr txBox="true"/>
          <p:nvPr/>
        </p:nvSpPr>
        <p:spPr>
          <a:xfrm rot="0">
            <a:off x="10327827" y="2980971"/>
            <a:ext cx="4621873" cy="317692"/>
          </a:xfrm>
          <a:prstGeom prst="rect">
            <a:avLst/>
          </a:prstGeom>
        </p:spPr>
        <p:txBody>
          <a:bodyPr anchor="t" rtlCol="false" tIns="0" lIns="0" bIns="0" rIns="0">
            <a:spAutoFit/>
          </a:bodyPr>
          <a:lstStyle/>
          <a:p>
            <a:pPr algn="l">
              <a:lnSpc>
                <a:spcPts val="2469"/>
              </a:lnSpc>
            </a:pPr>
            <a:r>
              <a:rPr lang="en-US" sz="1960" b="true">
                <a:solidFill>
                  <a:srgbClr val="FFFFFF"/>
                </a:solidFill>
                <a:latin typeface="Montserrat Bold"/>
                <a:ea typeface="Montserrat Bold"/>
                <a:cs typeface="Montserrat Bold"/>
                <a:sym typeface="Montserrat Bold"/>
              </a:rPr>
              <a:t>Django (Python)</a:t>
            </a:r>
          </a:p>
        </p:txBody>
      </p:sp>
      <p:grpSp>
        <p:nvGrpSpPr>
          <p:cNvPr name="Group 15" id="15"/>
          <p:cNvGrpSpPr/>
          <p:nvPr/>
        </p:nvGrpSpPr>
        <p:grpSpPr>
          <a:xfrm rot="0">
            <a:off x="9440401" y="5260904"/>
            <a:ext cx="319384" cy="319384"/>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8" id="18"/>
          <p:cNvGrpSpPr/>
          <p:nvPr/>
        </p:nvGrpSpPr>
        <p:grpSpPr>
          <a:xfrm rot="0">
            <a:off x="9957293" y="5185232"/>
            <a:ext cx="6675335" cy="470727"/>
            <a:chOff x="0" y="0"/>
            <a:chExt cx="2243465" cy="158203"/>
          </a:xfrm>
        </p:grpSpPr>
        <p:sp>
          <p:nvSpPr>
            <p:cNvPr name="Freeform 19" id="19"/>
            <p:cNvSpPr/>
            <p:nvPr/>
          </p:nvSpPr>
          <p:spPr>
            <a:xfrm flipH="false" flipV="false" rot="0">
              <a:off x="0" y="0"/>
              <a:ext cx="2243465" cy="158203"/>
            </a:xfrm>
            <a:custGeom>
              <a:avLst/>
              <a:gdLst/>
              <a:ahLst/>
              <a:cxnLst/>
              <a:rect r="r" b="b" t="t" l="l"/>
              <a:pathLst>
                <a:path h="158203" w="2243465">
                  <a:moveTo>
                    <a:pt x="0" y="0"/>
                  </a:moveTo>
                  <a:lnTo>
                    <a:pt x="2243465" y="0"/>
                  </a:lnTo>
                  <a:lnTo>
                    <a:pt x="2243465"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20" id="20"/>
            <p:cNvSpPr txBox="true"/>
            <p:nvPr/>
          </p:nvSpPr>
          <p:spPr>
            <a:xfrm>
              <a:off x="0" y="-38100"/>
              <a:ext cx="2243465" cy="196303"/>
            </a:xfrm>
            <a:prstGeom prst="rect">
              <a:avLst/>
            </a:prstGeom>
          </p:spPr>
          <p:txBody>
            <a:bodyPr anchor="ctr" rtlCol="false" tIns="50800" lIns="50800" bIns="50800" rIns="50800"/>
            <a:lstStyle/>
            <a:p>
              <a:pPr algn="ctr">
                <a:lnSpc>
                  <a:spcPts val="2199"/>
                </a:lnSpc>
              </a:pPr>
            </a:p>
          </p:txBody>
        </p:sp>
      </p:grpSp>
      <p:sp>
        <p:nvSpPr>
          <p:cNvPr name="TextBox 21" id="21"/>
          <p:cNvSpPr txBox="true"/>
          <p:nvPr/>
        </p:nvSpPr>
        <p:spPr>
          <a:xfrm rot="0">
            <a:off x="9446257" y="5844971"/>
            <a:ext cx="6206576" cy="865080"/>
          </a:xfrm>
          <a:prstGeom prst="rect">
            <a:avLst/>
          </a:prstGeom>
        </p:spPr>
        <p:txBody>
          <a:bodyPr anchor="t" rtlCol="false" tIns="0" lIns="0" bIns="0" rIns="0">
            <a:spAutoFit/>
          </a:bodyPr>
          <a:lstStyle/>
          <a:p>
            <a:pPr algn="l">
              <a:lnSpc>
                <a:spcPts val="1704"/>
              </a:lnSpc>
            </a:pPr>
            <a:r>
              <a:rPr lang="en-US" sz="1353" b="true">
                <a:solidFill>
                  <a:srgbClr val="3E67C8"/>
                </a:solidFill>
                <a:latin typeface="Montserrat Medium"/>
                <a:ea typeface="Montserrat Medium"/>
                <a:cs typeface="Montserrat Medium"/>
                <a:sym typeface="Montserrat Medium"/>
              </a:rPr>
              <a:t>HTML y CSS se emplean para la estructura y diseño visual de la interfaz, mientras que Bootstrap se utiliza para crear una interfaz responsiva, accesible desde cualquier dispositivo y adaptada a las necesidades del TPV</a:t>
            </a:r>
          </a:p>
        </p:txBody>
      </p:sp>
      <p:sp>
        <p:nvSpPr>
          <p:cNvPr name="TextBox 22" id="22"/>
          <p:cNvSpPr txBox="true"/>
          <p:nvPr/>
        </p:nvSpPr>
        <p:spPr>
          <a:xfrm rot="0">
            <a:off x="10327827" y="5252225"/>
            <a:ext cx="5556105" cy="317692"/>
          </a:xfrm>
          <a:prstGeom prst="rect">
            <a:avLst/>
          </a:prstGeom>
        </p:spPr>
        <p:txBody>
          <a:bodyPr anchor="t" rtlCol="false" tIns="0" lIns="0" bIns="0" rIns="0">
            <a:spAutoFit/>
          </a:bodyPr>
          <a:lstStyle/>
          <a:p>
            <a:pPr algn="l">
              <a:lnSpc>
                <a:spcPts val="2469"/>
              </a:lnSpc>
            </a:pPr>
            <a:r>
              <a:rPr lang="en-US" sz="1960" b="true">
                <a:solidFill>
                  <a:srgbClr val="FFFFFF"/>
                </a:solidFill>
                <a:latin typeface="Montserrat Bold"/>
                <a:ea typeface="Montserrat Bold"/>
                <a:cs typeface="Montserrat Bold"/>
                <a:sym typeface="Montserrat Bold"/>
              </a:rPr>
              <a:t>HTML , CSS y Boostrap</a:t>
            </a:r>
          </a:p>
        </p:txBody>
      </p:sp>
      <p:grpSp>
        <p:nvGrpSpPr>
          <p:cNvPr name="Group 23" id="23"/>
          <p:cNvGrpSpPr/>
          <p:nvPr/>
        </p:nvGrpSpPr>
        <p:grpSpPr>
          <a:xfrm rot="0">
            <a:off x="9509766" y="7533816"/>
            <a:ext cx="319384" cy="319384"/>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6" id="26"/>
          <p:cNvGrpSpPr/>
          <p:nvPr/>
        </p:nvGrpSpPr>
        <p:grpSpPr>
          <a:xfrm rot="0">
            <a:off x="10026658" y="7458144"/>
            <a:ext cx="6675335" cy="470727"/>
            <a:chOff x="0" y="0"/>
            <a:chExt cx="2243465" cy="158203"/>
          </a:xfrm>
        </p:grpSpPr>
        <p:sp>
          <p:nvSpPr>
            <p:cNvPr name="Freeform 27" id="27"/>
            <p:cNvSpPr/>
            <p:nvPr/>
          </p:nvSpPr>
          <p:spPr>
            <a:xfrm flipH="false" flipV="false" rot="0">
              <a:off x="0" y="0"/>
              <a:ext cx="2243465" cy="158203"/>
            </a:xfrm>
            <a:custGeom>
              <a:avLst/>
              <a:gdLst/>
              <a:ahLst/>
              <a:cxnLst/>
              <a:rect r="r" b="b" t="t" l="l"/>
              <a:pathLst>
                <a:path h="158203" w="2243465">
                  <a:moveTo>
                    <a:pt x="0" y="0"/>
                  </a:moveTo>
                  <a:lnTo>
                    <a:pt x="2243465" y="0"/>
                  </a:lnTo>
                  <a:lnTo>
                    <a:pt x="2243465"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28" id="28"/>
            <p:cNvSpPr txBox="true"/>
            <p:nvPr/>
          </p:nvSpPr>
          <p:spPr>
            <a:xfrm>
              <a:off x="0" y="-38100"/>
              <a:ext cx="2243465" cy="196303"/>
            </a:xfrm>
            <a:prstGeom prst="rect">
              <a:avLst/>
            </a:prstGeom>
          </p:spPr>
          <p:txBody>
            <a:bodyPr anchor="ctr" rtlCol="false" tIns="50800" lIns="50800" bIns="50800" rIns="50800"/>
            <a:lstStyle/>
            <a:p>
              <a:pPr algn="ctr">
                <a:lnSpc>
                  <a:spcPts val="2199"/>
                </a:lnSpc>
              </a:pPr>
            </a:p>
          </p:txBody>
        </p:sp>
      </p:grpSp>
      <p:sp>
        <p:nvSpPr>
          <p:cNvPr name="TextBox 29" id="29"/>
          <p:cNvSpPr txBox="true"/>
          <p:nvPr/>
        </p:nvSpPr>
        <p:spPr>
          <a:xfrm rot="0">
            <a:off x="9515622" y="8117883"/>
            <a:ext cx="6206576" cy="865080"/>
          </a:xfrm>
          <a:prstGeom prst="rect">
            <a:avLst/>
          </a:prstGeom>
        </p:spPr>
        <p:txBody>
          <a:bodyPr anchor="t" rtlCol="false" tIns="0" lIns="0" bIns="0" rIns="0">
            <a:spAutoFit/>
          </a:bodyPr>
          <a:lstStyle/>
          <a:p>
            <a:pPr algn="l">
              <a:lnSpc>
                <a:spcPts val="1704"/>
              </a:lnSpc>
            </a:pPr>
            <a:r>
              <a:rPr lang="en-US" sz="1353" b="true">
                <a:solidFill>
                  <a:srgbClr val="3E67C8"/>
                </a:solidFill>
                <a:latin typeface="Montserrat Medium"/>
                <a:ea typeface="Montserrat Medium"/>
                <a:cs typeface="Montserrat Medium"/>
                <a:sym typeface="Montserrat Medium"/>
              </a:rPr>
              <a:t>Base de datos ligera y eficiente que almacena información de transacciones, usuarios y servicios. Ideal para entornos de pequeña escala, permite gestionar grandes volúmenes de datos y realizar operaciones CRUD de manera eficiente</a:t>
            </a:r>
          </a:p>
        </p:txBody>
      </p:sp>
      <p:sp>
        <p:nvSpPr>
          <p:cNvPr name="TextBox 30" id="30"/>
          <p:cNvSpPr txBox="true"/>
          <p:nvPr/>
        </p:nvSpPr>
        <p:spPr>
          <a:xfrm rot="0">
            <a:off x="10397192" y="7525137"/>
            <a:ext cx="5556105" cy="317692"/>
          </a:xfrm>
          <a:prstGeom prst="rect">
            <a:avLst/>
          </a:prstGeom>
        </p:spPr>
        <p:txBody>
          <a:bodyPr anchor="t" rtlCol="false" tIns="0" lIns="0" bIns="0" rIns="0">
            <a:spAutoFit/>
          </a:bodyPr>
          <a:lstStyle/>
          <a:p>
            <a:pPr algn="l">
              <a:lnSpc>
                <a:spcPts val="2469"/>
              </a:lnSpc>
            </a:pPr>
            <a:r>
              <a:rPr lang="en-US" sz="1960" b="true">
                <a:solidFill>
                  <a:srgbClr val="FFFFFF"/>
                </a:solidFill>
                <a:latin typeface="Montserrat Bold"/>
                <a:ea typeface="Montserrat Bold"/>
                <a:cs typeface="Montserrat Bold"/>
                <a:sym typeface="Montserrat Bold"/>
              </a:rPr>
              <a:t>SQLITE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AutoShape 3" id="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4" id="4"/>
          <p:cNvGrpSpPr/>
          <p:nvPr/>
        </p:nvGrpSpPr>
        <p:grpSpPr>
          <a:xfrm rot="0">
            <a:off x="-62687" y="4001280"/>
            <a:ext cx="18556638" cy="1407582"/>
            <a:chOff x="0" y="0"/>
            <a:chExt cx="4119977" cy="312514"/>
          </a:xfrm>
        </p:grpSpPr>
        <p:sp>
          <p:nvSpPr>
            <p:cNvPr name="Freeform 5" id="5"/>
            <p:cNvSpPr/>
            <p:nvPr/>
          </p:nvSpPr>
          <p:spPr>
            <a:xfrm flipH="false" flipV="false" rot="0">
              <a:off x="0" y="0"/>
              <a:ext cx="4119977" cy="312514"/>
            </a:xfrm>
            <a:custGeom>
              <a:avLst/>
              <a:gdLst/>
              <a:ahLst/>
              <a:cxnLst/>
              <a:rect r="r" b="b" t="t" l="l"/>
              <a:pathLst>
                <a:path h="312514" w="4119977">
                  <a:moveTo>
                    <a:pt x="9596" y="0"/>
                  </a:moveTo>
                  <a:lnTo>
                    <a:pt x="4110382" y="0"/>
                  </a:lnTo>
                  <a:cubicBezTo>
                    <a:pt x="4112926" y="0"/>
                    <a:pt x="4115367" y="1011"/>
                    <a:pt x="4117167" y="2811"/>
                  </a:cubicBezTo>
                  <a:cubicBezTo>
                    <a:pt x="4118966" y="4610"/>
                    <a:pt x="4119977" y="7051"/>
                    <a:pt x="4119977" y="9596"/>
                  </a:cubicBezTo>
                  <a:lnTo>
                    <a:pt x="4119977" y="302918"/>
                  </a:lnTo>
                  <a:cubicBezTo>
                    <a:pt x="4119977" y="305463"/>
                    <a:pt x="4118966" y="307904"/>
                    <a:pt x="4117167" y="309703"/>
                  </a:cubicBezTo>
                  <a:cubicBezTo>
                    <a:pt x="4115367" y="311503"/>
                    <a:pt x="4112926" y="312514"/>
                    <a:pt x="4110382" y="312514"/>
                  </a:cubicBezTo>
                  <a:lnTo>
                    <a:pt x="9596" y="312514"/>
                  </a:lnTo>
                  <a:cubicBezTo>
                    <a:pt x="7051" y="312514"/>
                    <a:pt x="4610" y="311503"/>
                    <a:pt x="2811" y="309703"/>
                  </a:cubicBezTo>
                  <a:cubicBezTo>
                    <a:pt x="1011" y="307904"/>
                    <a:pt x="0" y="305463"/>
                    <a:pt x="0" y="302918"/>
                  </a:cubicBezTo>
                  <a:lnTo>
                    <a:pt x="0" y="9596"/>
                  </a:lnTo>
                  <a:cubicBezTo>
                    <a:pt x="0" y="7051"/>
                    <a:pt x="1011" y="4610"/>
                    <a:pt x="2811" y="2811"/>
                  </a:cubicBezTo>
                  <a:cubicBezTo>
                    <a:pt x="4610" y="1011"/>
                    <a:pt x="7051" y="0"/>
                    <a:pt x="9596" y="0"/>
                  </a:cubicBezTo>
                  <a:close/>
                </a:path>
              </a:pathLst>
            </a:custGeom>
            <a:blipFill>
              <a:blip r:embed="rId3"/>
              <a:stretch>
                <a:fillRect l="0" t="-939369" r="0" b="-939369"/>
              </a:stretch>
            </a:blipFill>
            <a:ln w="76200" cap="rnd">
              <a:gradFill>
                <a:gsLst>
                  <a:gs pos="0">
                    <a:srgbClr val="006CCD">
                      <a:alpha val="100000"/>
                    </a:srgbClr>
                  </a:gs>
                  <a:gs pos="100000">
                    <a:srgbClr val="F5AEFF">
                      <a:alpha val="0"/>
                    </a:srgbClr>
                  </a:gs>
                </a:gsLst>
                <a:lin ang="0"/>
              </a:gradFill>
              <a:prstDash val="solid"/>
              <a:round/>
            </a:ln>
          </p:spPr>
        </p:sp>
      </p:grpSp>
      <p:grpSp>
        <p:nvGrpSpPr>
          <p:cNvPr name="Group 6" id="6"/>
          <p:cNvGrpSpPr/>
          <p:nvPr/>
        </p:nvGrpSpPr>
        <p:grpSpPr>
          <a:xfrm rot="0">
            <a:off x="1398309" y="6130112"/>
            <a:ext cx="407555" cy="40755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9" id="9"/>
          <p:cNvGrpSpPr/>
          <p:nvPr/>
        </p:nvGrpSpPr>
        <p:grpSpPr>
          <a:xfrm rot="0">
            <a:off x="2057897" y="6033550"/>
            <a:ext cx="3825690" cy="600679"/>
            <a:chOff x="0" y="0"/>
            <a:chExt cx="1007589" cy="158203"/>
          </a:xfrm>
        </p:grpSpPr>
        <p:sp>
          <p:nvSpPr>
            <p:cNvPr name="Freeform 10" id="10"/>
            <p:cNvSpPr/>
            <p:nvPr/>
          </p:nvSpPr>
          <p:spPr>
            <a:xfrm flipH="false" flipV="false" rot="0">
              <a:off x="0" y="0"/>
              <a:ext cx="1007589" cy="158203"/>
            </a:xfrm>
            <a:custGeom>
              <a:avLst/>
              <a:gdLst/>
              <a:ahLst/>
              <a:cxnLst/>
              <a:rect r="r" b="b" t="t" l="l"/>
              <a:pathLst>
                <a:path h="158203" w="1007589">
                  <a:moveTo>
                    <a:pt x="0" y="0"/>
                  </a:moveTo>
                  <a:lnTo>
                    <a:pt x="1007589" y="0"/>
                  </a:lnTo>
                  <a:lnTo>
                    <a:pt x="1007589"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11" id="11"/>
            <p:cNvSpPr txBox="true"/>
            <p:nvPr/>
          </p:nvSpPr>
          <p:spPr>
            <a:xfrm>
              <a:off x="0" y="-38100"/>
              <a:ext cx="1007589" cy="196303"/>
            </a:xfrm>
            <a:prstGeom prst="rect">
              <a:avLst/>
            </a:prstGeom>
          </p:spPr>
          <p:txBody>
            <a:bodyPr anchor="ctr" rtlCol="false" tIns="50800" lIns="50800" bIns="50800" rIns="50800"/>
            <a:lstStyle/>
            <a:p>
              <a:pPr algn="ctr">
                <a:lnSpc>
                  <a:spcPts val="2199"/>
                </a:lnSpc>
              </a:pPr>
            </a:p>
          </p:txBody>
        </p:sp>
      </p:grpSp>
      <p:grpSp>
        <p:nvGrpSpPr>
          <p:cNvPr name="Group 12" id="12"/>
          <p:cNvGrpSpPr/>
          <p:nvPr/>
        </p:nvGrpSpPr>
        <p:grpSpPr>
          <a:xfrm rot="0">
            <a:off x="7025354" y="6130112"/>
            <a:ext cx="407555" cy="40755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7684942" y="6033550"/>
            <a:ext cx="3835403" cy="600679"/>
            <a:chOff x="0" y="0"/>
            <a:chExt cx="1010147" cy="158203"/>
          </a:xfrm>
        </p:grpSpPr>
        <p:sp>
          <p:nvSpPr>
            <p:cNvPr name="Freeform 16" id="16"/>
            <p:cNvSpPr/>
            <p:nvPr/>
          </p:nvSpPr>
          <p:spPr>
            <a:xfrm flipH="false" flipV="false" rot="0">
              <a:off x="0" y="0"/>
              <a:ext cx="1010147" cy="158203"/>
            </a:xfrm>
            <a:custGeom>
              <a:avLst/>
              <a:gdLst/>
              <a:ahLst/>
              <a:cxnLst/>
              <a:rect r="r" b="b" t="t" l="l"/>
              <a:pathLst>
                <a:path h="158203" w="1010147">
                  <a:moveTo>
                    <a:pt x="0" y="0"/>
                  </a:moveTo>
                  <a:lnTo>
                    <a:pt x="1010147" y="0"/>
                  </a:lnTo>
                  <a:lnTo>
                    <a:pt x="1010147"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17" id="17"/>
            <p:cNvSpPr txBox="true"/>
            <p:nvPr/>
          </p:nvSpPr>
          <p:spPr>
            <a:xfrm>
              <a:off x="0" y="-38100"/>
              <a:ext cx="1010147" cy="196303"/>
            </a:xfrm>
            <a:prstGeom prst="rect">
              <a:avLst/>
            </a:prstGeom>
          </p:spPr>
          <p:txBody>
            <a:bodyPr anchor="ctr" rtlCol="false" tIns="50800" lIns="50800" bIns="50800" rIns="50800"/>
            <a:lstStyle/>
            <a:p>
              <a:pPr algn="ctr">
                <a:lnSpc>
                  <a:spcPts val="2199"/>
                </a:lnSpc>
              </a:pPr>
            </a:p>
          </p:txBody>
        </p:sp>
      </p:grpSp>
      <p:grpSp>
        <p:nvGrpSpPr>
          <p:cNvPr name="Group 18" id="18"/>
          <p:cNvGrpSpPr/>
          <p:nvPr/>
        </p:nvGrpSpPr>
        <p:grpSpPr>
          <a:xfrm rot="0">
            <a:off x="12522581" y="6130112"/>
            <a:ext cx="407555" cy="407555"/>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1" id="21"/>
          <p:cNvGrpSpPr/>
          <p:nvPr/>
        </p:nvGrpSpPr>
        <p:grpSpPr>
          <a:xfrm rot="0">
            <a:off x="13182168" y="6033550"/>
            <a:ext cx="3813385" cy="600679"/>
            <a:chOff x="0" y="0"/>
            <a:chExt cx="1004348" cy="158203"/>
          </a:xfrm>
        </p:grpSpPr>
        <p:sp>
          <p:nvSpPr>
            <p:cNvPr name="Freeform 22" id="22"/>
            <p:cNvSpPr/>
            <p:nvPr/>
          </p:nvSpPr>
          <p:spPr>
            <a:xfrm flipH="false" flipV="false" rot="0">
              <a:off x="0" y="0"/>
              <a:ext cx="1004348" cy="158203"/>
            </a:xfrm>
            <a:custGeom>
              <a:avLst/>
              <a:gdLst/>
              <a:ahLst/>
              <a:cxnLst/>
              <a:rect r="r" b="b" t="t" l="l"/>
              <a:pathLst>
                <a:path h="158203" w="1004348">
                  <a:moveTo>
                    <a:pt x="0" y="0"/>
                  </a:moveTo>
                  <a:lnTo>
                    <a:pt x="1004348" y="0"/>
                  </a:lnTo>
                  <a:lnTo>
                    <a:pt x="1004348"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23" id="23"/>
            <p:cNvSpPr txBox="true"/>
            <p:nvPr/>
          </p:nvSpPr>
          <p:spPr>
            <a:xfrm>
              <a:off x="0" y="-38100"/>
              <a:ext cx="1004348" cy="196303"/>
            </a:xfrm>
            <a:prstGeom prst="rect">
              <a:avLst/>
            </a:prstGeom>
          </p:spPr>
          <p:txBody>
            <a:bodyPr anchor="ctr" rtlCol="false" tIns="50800" lIns="50800" bIns="50800" rIns="50800"/>
            <a:lstStyle/>
            <a:p>
              <a:pPr algn="ctr">
                <a:lnSpc>
                  <a:spcPts val="2199"/>
                </a:lnSpc>
              </a:pPr>
            </a:p>
          </p:txBody>
        </p:sp>
      </p:grpSp>
      <p:sp>
        <p:nvSpPr>
          <p:cNvPr name="TextBox 24" id="24"/>
          <p:cNvSpPr txBox="true"/>
          <p:nvPr/>
        </p:nvSpPr>
        <p:spPr>
          <a:xfrm rot="0">
            <a:off x="1405783" y="6878048"/>
            <a:ext cx="4729246" cy="2206168"/>
          </a:xfrm>
          <a:prstGeom prst="rect">
            <a:avLst/>
          </a:prstGeom>
        </p:spPr>
        <p:txBody>
          <a:bodyPr anchor="t" rtlCol="false" tIns="0" lIns="0" bIns="0" rIns="0">
            <a:spAutoFit/>
          </a:bodyPr>
          <a:lstStyle/>
          <a:p>
            <a:pPr algn="l">
              <a:lnSpc>
                <a:spcPts val="2175"/>
              </a:lnSpc>
            </a:pPr>
            <a:r>
              <a:rPr lang="en-US" sz="1726" b="true">
                <a:solidFill>
                  <a:srgbClr val="006CCD"/>
                </a:solidFill>
                <a:latin typeface="Montserrat Medium"/>
                <a:ea typeface="Montserrat Medium"/>
                <a:cs typeface="Montserrat Medium"/>
                <a:sym typeface="Montserrat Medium"/>
              </a:rPr>
              <a:t>El objetivo principal de este proyecto es desarrollar un sistema de terminal de punto de venta (TPV) eficiente para pequeñas empresas, mejorando la gestión de ventas y servicios mediante tecnologías modernas.</a:t>
            </a:r>
          </a:p>
          <a:p>
            <a:pPr algn="l">
              <a:lnSpc>
                <a:spcPts val="2175"/>
              </a:lnSpc>
            </a:pPr>
          </a:p>
          <a:p>
            <a:pPr algn="l">
              <a:lnSpc>
                <a:spcPts val="2175"/>
              </a:lnSpc>
            </a:pPr>
          </a:p>
        </p:txBody>
      </p:sp>
      <p:sp>
        <p:nvSpPr>
          <p:cNvPr name="TextBox 25" id="25"/>
          <p:cNvSpPr txBox="true"/>
          <p:nvPr/>
        </p:nvSpPr>
        <p:spPr>
          <a:xfrm rot="0">
            <a:off x="2203193" y="6133821"/>
            <a:ext cx="3583911"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Objetivos Principal</a:t>
            </a:r>
          </a:p>
        </p:txBody>
      </p:sp>
      <p:sp>
        <p:nvSpPr>
          <p:cNvPr name="TextBox 26" id="26"/>
          <p:cNvSpPr txBox="true"/>
          <p:nvPr/>
        </p:nvSpPr>
        <p:spPr>
          <a:xfrm rot="0">
            <a:off x="4302051" y="2618466"/>
            <a:ext cx="7711432" cy="1030388"/>
          </a:xfrm>
          <a:prstGeom prst="rect">
            <a:avLst/>
          </a:prstGeom>
        </p:spPr>
        <p:txBody>
          <a:bodyPr anchor="t" rtlCol="false" tIns="0" lIns="0" bIns="0" rIns="0">
            <a:spAutoFit/>
          </a:bodyPr>
          <a:lstStyle/>
          <a:p>
            <a:pPr algn="ctr">
              <a:lnSpc>
                <a:spcPts val="7574"/>
              </a:lnSpc>
            </a:pPr>
            <a:r>
              <a:rPr lang="en-US" b="true" sz="8510">
                <a:solidFill>
                  <a:srgbClr val="3E67C8"/>
                </a:solidFill>
                <a:latin typeface="Montserrat Bold"/>
                <a:ea typeface="Montserrat Bold"/>
                <a:cs typeface="Montserrat Bold"/>
                <a:sym typeface="Montserrat Bold"/>
              </a:rPr>
              <a:t>Objetivos</a:t>
            </a:r>
          </a:p>
        </p:txBody>
      </p:sp>
      <p:sp>
        <p:nvSpPr>
          <p:cNvPr name="TextBox 27" id="27"/>
          <p:cNvSpPr txBox="true"/>
          <p:nvPr/>
        </p:nvSpPr>
        <p:spPr>
          <a:xfrm rot="0">
            <a:off x="7032827" y="6878048"/>
            <a:ext cx="4729246" cy="1653718"/>
          </a:xfrm>
          <a:prstGeom prst="rect">
            <a:avLst/>
          </a:prstGeom>
        </p:spPr>
        <p:txBody>
          <a:bodyPr anchor="t" rtlCol="false" tIns="0" lIns="0" bIns="0" rIns="0">
            <a:spAutoFit/>
          </a:bodyPr>
          <a:lstStyle/>
          <a:p>
            <a:pPr algn="l">
              <a:lnSpc>
                <a:spcPts val="2175"/>
              </a:lnSpc>
            </a:pPr>
            <a:r>
              <a:rPr lang="en-US" sz="1726" b="true">
                <a:solidFill>
                  <a:srgbClr val="006CCD"/>
                </a:solidFill>
                <a:latin typeface="Montserrat Medium"/>
                <a:ea typeface="Montserrat Medium"/>
                <a:cs typeface="Montserrat Medium"/>
                <a:sym typeface="Montserrat Medium"/>
              </a:rPr>
              <a:t>Desarrollar un TPV que facilite la automatización de ventas y servicios, mejorando la eficiencia operativa y la experiencia del usuario.</a:t>
            </a:r>
          </a:p>
          <a:p>
            <a:pPr algn="l">
              <a:lnSpc>
                <a:spcPts val="2175"/>
              </a:lnSpc>
            </a:pPr>
          </a:p>
          <a:p>
            <a:pPr algn="l">
              <a:lnSpc>
                <a:spcPts val="2175"/>
              </a:lnSpc>
            </a:pPr>
          </a:p>
        </p:txBody>
      </p:sp>
      <p:sp>
        <p:nvSpPr>
          <p:cNvPr name="TextBox 28" id="28"/>
          <p:cNvSpPr txBox="true"/>
          <p:nvPr/>
        </p:nvSpPr>
        <p:spPr>
          <a:xfrm rot="0">
            <a:off x="7832959" y="6133821"/>
            <a:ext cx="3453590"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Objetivo General</a:t>
            </a:r>
          </a:p>
        </p:txBody>
      </p:sp>
      <p:sp>
        <p:nvSpPr>
          <p:cNvPr name="TextBox 29" id="29"/>
          <p:cNvSpPr txBox="true"/>
          <p:nvPr/>
        </p:nvSpPr>
        <p:spPr>
          <a:xfrm rot="0">
            <a:off x="12530054" y="6878048"/>
            <a:ext cx="4729246" cy="3034843"/>
          </a:xfrm>
          <a:prstGeom prst="rect">
            <a:avLst/>
          </a:prstGeom>
        </p:spPr>
        <p:txBody>
          <a:bodyPr anchor="t" rtlCol="false" tIns="0" lIns="0" bIns="0" rIns="0">
            <a:spAutoFit/>
          </a:bodyPr>
          <a:lstStyle/>
          <a:p>
            <a:pPr algn="l" marL="372790" indent="-186395" lvl="1">
              <a:lnSpc>
                <a:spcPts val="2175"/>
              </a:lnSpc>
              <a:buFont typeface="Arial"/>
              <a:buChar char="•"/>
            </a:pPr>
            <a:r>
              <a:rPr lang="en-US" b="true" sz="1726">
                <a:solidFill>
                  <a:srgbClr val="3E67C8"/>
                </a:solidFill>
                <a:latin typeface="Montserrat Medium"/>
                <a:ea typeface="Montserrat Medium"/>
                <a:cs typeface="Montserrat Medium"/>
                <a:sym typeface="Montserrat Medium"/>
              </a:rPr>
              <a:t>Automatizar el registro y cálculo de ventas diarias.</a:t>
            </a:r>
          </a:p>
          <a:p>
            <a:pPr algn="l" marL="372790" indent="-186395" lvl="1">
              <a:lnSpc>
                <a:spcPts val="2175"/>
              </a:lnSpc>
              <a:buFont typeface="Arial"/>
              <a:buChar char="•"/>
            </a:pPr>
            <a:r>
              <a:rPr lang="en-US" b="true" sz="1726">
                <a:solidFill>
                  <a:srgbClr val="3E67C8"/>
                </a:solidFill>
                <a:latin typeface="Montserrat Medium"/>
                <a:ea typeface="Montserrat Medium"/>
                <a:cs typeface="Montserrat Medium"/>
                <a:sym typeface="Montserrat Medium"/>
              </a:rPr>
              <a:t>Gestionar servicios mediante operaciones CRUD.</a:t>
            </a:r>
          </a:p>
          <a:p>
            <a:pPr algn="l" marL="372790" indent="-186395" lvl="1">
              <a:lnSpc>
                <a:spcPts val="2175"/>
              </a:lnSpc>
              <a:buFont typeface="Arial"/>
              <a:buChar char="•"/>
            </a:pPr>
            <a:r>
              <a:rPr lang="en-US" b="true" sz="1726">
                <a:solidFill>
                  <a:srgbClr val="3E67C8"/>
                </a:solidFill>
                <a:latin typeface="Montserrat Medium"/>
                <a:ea typeface="Montserrat Medium"/>
                <a:cs typeface="Montserrat Medium"/>
                <a:sym typeface="Montserrat Medium"/>
              </a:rPr>
              <a:t>Crear una interfaz fácil de usar para administradores y vendedores.</a:t>
            </a:r>
          </a:p>
          <a:p>
            <a:pPr algn="l" marL="372790" indent="-186395" lvl="1">
              <a:lnSpc>
                <a:spcPts val="2175"/>
              </a:lnSpc>
              <a:buFont typeface="Arial"/>
              <a:buChar char="•"/>
            </a:pPr>
            <a:r>
              <a:rPr lang="en-US" b="true" sz="1726">
                <a:solidFill>
                  <a:srgbClr val="3E67C8"/>
                </a:solidFill>
                <a:latin typeface="Montserrat Medium"/>
                <a:ea typeface="Montserrat Medium"/>
                <a:cs typeface="Montserrat Medium"/>
                <a:sym typeface="Montserrat Medium"/>
              </a:rPr>
              <a:t>Implementar autenticación y roles diferenciados.</a:t>
            </a:r>
          </a:p>
          <a:p>
            <a:pPr algn="l" marL="372790" indent="-186395" lvl="1">
              <a:lnSpc>
                <a:spcPts val="2175"/>
              </a:lnSpc>
              <a:buFont typeface="Arial"/>
              <a:buChar char="•"/>
            </a:pPr>
            <a:r>
              <a:rPr lang="en-US" b="true" sz="1726">
                <a:solidFill>
                  <a:srgbClr val="3E67C8"/>
                </a:solidFill>
                <a:latin typeface="Montserrat Medium"/>
                <a:ea typeface="Montserrat Medium"/>
                <a:cs typeface="Montserrat Medium"/>
                <a:sym typeface="Montserrat Medium"/>
              </a:rPr>
              <a:t>Usar SQLite para manejar datos de manera eficiente.</a:t>
            </a:r>
          </a:p>
          <a:p>
            <a:pPr algn="l">
              <a:lnSpc>
                <a:spcPts val="2175"/>
              </a:lnSpc>
            </a:pPr>
          </a:p>
        </p:txBody>
      </p:sp>
      <p:sp>
        <p:nvSpPr>
          <p:cNvPr name="TextBox 30" id="30"/>
          <p:cNvSpPr txBox="true"/>
          <p:nvPr/>
        </p:nvSpPr>
        <p:spPr>
          <a:xfrm rot="0">
            <a:off x="13330185" y="6133821"/>
            <a:ext cx="4037678"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Objetivos Especificos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true" flipV="true" rot="0">
            <a:off x="12971442" y="6900577"/>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Freeform 4" id="4"/>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5" id="5"/>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6" id="6"/>
          <p:cNvSpPr txBox="true"/>
          <p:nvPr/>
        </p:nvSpPr>
        <p:spPr>
          <a:xfrm rot="0">
            <a:off x="844789" y="3392049"/>
            <a:ext cx="8299211"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Base de Datos</a:t>
            </a:r>
          </a:p>
        </p:txBody>
      </p:sp>
      <p:sp>
        <p:nvSpPr>
          <p:cNvPr name="TextBox 7" id="7"/>
          <p:cNvSpPr txBox="true"/>
          <p:nvPr/>
        </p:nvSpPr>
        <p:spPr>
          <a:xfrm rot="0">
            <a:off x="844789" y="2416805"/>
            <a:ext cx="7687036"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Bold"/>
                <a:ea typeface="Montserrat Bold"/>
                <a:cs typeface="Montserrat Bold"/>
                <a:sym typeface="Montserrat Bold"/>
              </a:rPr>
              <a:t>Modelo de la</a:t>
            </a:r>
          </a:p>
        </p:txBody>
      </p:sp>
      <p:grpSp>
        <p:nvGrpSpPr>
          <p:cNvPr name="Group 8" id="8"/>
          <p:cNvGrpSpPr/>
          <p:nvPr/>
        </p:nvGrpSpPr>
        <p:grpSpPr>
          <a:xfrm rot="0">
            <a:off x="277395" y="2058891"/>
            <a:ext cx="1318118" cy="131811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1" id="11"/>
          <p:cNvSpPr/>
          <p:nvPr/>
        </p:nvSpPr>
        <p:spPr>
          <a:xfrm flipH="false" flipV="false" rot="0">
            <a:off x="9144000" y="3034561"/>
            <a:ext cx="9144000" cy="6519563"/>
          </a:xfrm>
          <a:custGeom>
            <a:avLst/>
            <a:gdLst/>
            <a:ahLst/>
            <a:cxnLst/>
            <a:rect r="r" b="b" t="t" l="l"/>
            <a:pathLst>
              <a:path h="6519563" w="9144000">
                <a:moveTo>
                  <a:pt x="0" y="0"/>
                </a:moveTo>
                <a:lnTo>
                  <a:pt x="9144000" y="0"/>
                </a:lnTo>
                <a:lnTo>
                  <a:pt x="9144000" y="6519563"/>
                </a:lnTo>
                <a:lnTo>
                  <a:pt x="0" y="6519563"/>
                </a:lnTo>
                <a:lnTo>
                  <a:pt x="0" y="0"/>
                </a:lnTo>
                <a:close/>
              </a:path>
            </a:pathLst>
          </a:custGeom>
          <a:blipFill>
            <a:blip r:embed="rId6"/>
            <a:stretch>
              <a:fillRect l="-1071" t="0" r="-1071"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259300" y="9056569"/>
            <a:ext cx="403461" cy="403461"/>
          </a:xfrm>
          <a:custGeom>
            <a:avLst/>
            <a:gdLst/>
            <a:ahLst/>
            <a:cxnLst/>
            <a:rect r="r" b="b" t="t" l="l"/>
            <a:pathLst>
              <a:path h="403461" w="403461">
                <a:moveTo>
                  <a:pt x="0" y="0"/>
                </a:moveTo>
                <a:lnTo>
                  <a:pt x="403461" y="0"/>
                </a:lnTo>
                <a:lnTo>
                  <a:pt x="403461" y="403462"/>
                </a:lnTo>
                <a:lnTo>
                  <a:pt x="0" y="40346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4" id="4"/>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5" id="5"/>
          <p:cNvSpPr/>
          <p:nvPr/>
        </p:nvSpPr>
        <p:spPr>
          <a:xfrm flipH="false" flipV="false" rot="0">
            <a:off x="10861018" y="2127224"/>
            <a:ext cx="6190978" cy="6754909"/>
          </a:xfrm>
          <a:custGeom>
            <a:avLst/>
            <a:gdLst/>
            <a:ahLst/>
            <a:cxnLst/>
            <a:rect r="r" b="b" t="t" l="l"/>
            <a:pathLst>
              <a:path h="6754909" w="6190978">
                <a:moveTo>
                  <a:pt x="0" y="0"/>
                </a:moveTo>
                <a:lnTo>
                  <a:pt x="6190979" y="0"/>
                </a:lnTo>
                <a:lnTo>
                  <a:pt x="6190979" y="6754909"/>
                </a:lnTo>
                <a:lnTo>
                  <a:pt x="0" y="675490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9731288" y="3237278"/>
            <a:ext cx="2650891" cy="265089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9247639" y="826969"/>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7">
              <a:alphaModFix amt="31000"/>
            </a:blip>
            <a:stretch>
              <a:fillRect l="0" t="0" r="0" b="0"/>
            </a:stretch>
          </a:blipFill>
        </p:spPr>
      </p:sp>
      <p:sp>
        <p:nvSpPr>
          <p:cNvPr name="TextBox 10" id="10"/>
          <p:cNvSpPr txBox="true"/>
          <p:nvPr/>
        </p:nvSpPr>
        <p:spPr>
          <a:xfrm rot="0">
            <a:off x="408038" y="2910661"/>
            <a:ext cx="11974141"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Permisos Usuarios</a:t>
            </a:r>
          </a:p>
        </p:txBody>
      </p:sp>
      <p:grpSp>
        <p:nvGrpSpPr>
          <p:cNvPr name="Group 11" id="11"/>
          <p:cNvGrpSpPr/>
          <p:nvPr/>
        </p:nvGrpSpPr>
        <p:grpSpPr>
          <a:xfrm rot="0">
            <a:off x="1028700" y="5151120"/>
            <a:ext cx="748784" cy="407555"/>
            <a:chOff x="0" y="0"/>
            <a:chExt cx="1493326" cy="812800"/>
          </a:xfrm>
        </p:grpSpPr>
        <p:sp>
          <p:nvSpPr>
            <p:cNvPr name="Freeform 12" id="12"/>
            <p:cNvSpPr/>
            <p:nvPr/>
          </p:nvSpPr>
          <p:spPr>
            <a:xfrm flipH="false" flipV="false" rot="0">
              <a:off x="0" y="0"/>
              <a:ext cx="1493326" cy="812800"/>
            </a:xfrm>
            <a:custGeom>
              <a:avLst/>
              <a:gdLst/>
              <a:ahLst/>
              <a:cxnLst/>
              <a:rect r="r" b="b" t="t" l="l"/>
              <a:pathLst>
                <a:path h="812800" w="1493326">
                  <a:moveTo>
                    <a:pt x="746663" y="0"/>
                  </a:moveTo>
                  <a:cubicBezTo>
                    <a:pt x="334292" y="0"/>
                    <a:pt x="0" y="181951"/>
                    <a:pt x="0" y="406400"/>
                  </a:cubicBezTo>
                  <a:cubicBezTo>
                    <a:pt x="0" y="630849"/>
                    <a:pt x="334292" y="812800"/>
                    <a:pt x="746663" y="812800"/>
                  </a:cubicBezTo>
                  <a:cubicBezTo>
                    <a:pt x="1159033" y="812800"/>
                    <a:pt x="1493326" y="630849"/>
                    <a:pt x="1493326" y="406400"/>
                  </a:cubicBezTo>
                  <a:cubicBezTo>
                    <a:pt x="1493326" y="181951"/>
                    <a:pt x="1159033" y="0"/>
                    <a:pt x="746663" y="0"/>
                  </a:cubicBezTo>
                  <a:close/>
                </a:path>
              </a:pathLst>
            </a:custGeom>
            <a:gradFill rotWithShape="true">
              <a:gsLst>
                <a:gs pos="0">
                  <a:srgbClr val="006CCD">
                    <a:alpha val="100000"/>
                  </a:srgbClr>
                </a:gs>
                <a:gs pos="100000">
                  <a:srgbClr val="041D57">
                    <a:alpha val="49500"/>
                  </a:srgbClr>
                </a:gs>
              </a:gsLst>
              <a:lin ang="0"/>
            </a:gradFill>
          </p:spPr>
        </p:sp>
        <p:sp>
          <p:nvSpPr>
            <p:cNvPr name="TextBox 13" id="13"/>
            <p:cNvSpPr txBox="true"/>
            <p:nvPr/>
          </p:nvSpPr>
          <p:spPr>
            <a:xfrm>
              <a:off x="139999" y="38100"/>
              <a:ext cx="1213327" cy="698500"/>
            </a:xfrm>
            <a:prstGeom prst="rect">
              <a:avLst/>
            </a:prstGeom>
          </p:spPr>
          <p:txBody>
            <a:bodyPr anchor="ctr" rtlCol="false" tIns="50800" lIns="50800" bIns="50800" rIns="50800"/>
            <a:lstStyle/>
            <a:p>
              <a:pPr algn="ctr">
                <a:lnSpc>
                  <a:spcPts val="2199"/>
                </a:lnSpc>
              </a:pPr>
            </a:p>
          </p:txBody>
        </p:sp>
      </p:grpSp>
      <p:grpSp>
        <p:nvGrpSpPr>
          <p:cNvPr name="Group 14" id="14"/>
          <p:cNvGrpSpPr/>
          <p:nvPr/>
        </p:nvGrpSpPr>
        <p:grpSpPr>
          <a:xfrm rot="0">
            <a:off x="2240534" y="5054558"/>
            <a:ext cx="7028790" cy="600679"/>
            <a:chOff x="0" y="0"/>
            <a:chExt cx="1851204" cy="158203"/>
          </a:xfrm>
        </p:grpSpPr>
        <p:sp>
          <p:nvSpPr>
            <p:cNvPr name="Freeform 15" id="15"/>
            <p:cNvSpPr/>
            <p:nvPr/>
          </p:nvSpPr>
          <p:spPr>
            <a:xfrm flipH="false" flipV="false" rot="0">
              <a:off x="0" y="0"/>
              <a:ext cx="1851204" cy="158203"/>
            </a:xfrm>
            <a:custGeom>
              <a:avLst/>
              <a:gdLst/>
              <a:ahLst/>
              <a:cxnLst/>
              <a:rect r="r" b="b" t="t" l="l"/>
              <a:pathLst>
                <a:path h="158203" w="1851204">
                  <a:moveTo>
                    <a:pt x="0" y="0"/>
                  </a:moveTo>
                  <a:lnTo>
                    <a:pt x="1851204" y="0"/>
                  </a:lnTo>
                  <a:lnTo>
                    <a:pt x="1851204"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16" id="16"/>
            <p:cNvSpPr txBox="true"/>
            <p:nvPr/>
          </p:nvSpPr>
          <p:spPr>
            <a:xfrm>
              <a:off x="0" y="-38100"/>
              <a:ext cx="1851204" cy="196303"/>
            </a:xfrm>
            <a:prstGeom prst="rect">
              <a:avLst/>
            </a:prstGeom>
          </p:spPr>
          <p:txBody>
            <a:bodyPr anchor="ctr" rtlCol="false" tIns="50800" lIns="50800" bIns="50800" rIns="50800"/>
            <a:lstStyle/>
            <a:p>
              <a:pPr algn="ctr">
                <a:lnSpc>
                  <a:spcPts val="2199"/>
                </a:lnSpc>
              </a:pPr>
            </a:p>
          </p:txBody>
        </p:sp>
      </p:grpSp>
      <p:sp>
        <p:nvSpPr>
          <p:cNvPr name="TextBox 17" id="17"/>
          <p:cNvSpPr txBox="true"/>
          <p:nvPr/>
        </p:nvSpPr>
        <p:spPr>
          <a:xfrm rot="0">
            <a:off x="1042430" y="5899057"/>
            <a:ext cx="8688858" cy="1929943"/>
          </a:xfrm>
          <a:prstGeom prst="rect">
            <a:avLst/>
          </a:prstGeom>
        </p:spPr>
        <p:txBody>
          <a:bodyPr anchor="t" rtlCol="false" tIns="0" lIns="0" bIns="0" rIns="0">
            <a:spAutoFit/>
          </a:bodyPr>
          <a:lstStyle/>
          <a:p>
            <a:pPr algn="l" marL="372790" indent="-186395" lvl="1">
              <a:lnSpc>
                <a:spcPts val="2175"/>
              </a:lnSpc>
              <a:buFont typeface="Arial"/>
              <a:buChar char="•"/>
            </a:pPr>
            <a:r>
              <a:rPr lang="en-US" b="true" sz="1726">
                <a:solidFill>
                  <a:srgbClr val="006CCD"/>
                </a:solidFill>
                <a:latin typeface="Montserrat Medium"/>
                <a:ea typeface="Montserrat Medium"/>
                <a:cs typeface="Montserrat Medium"/>
                <a:sym typeface="Montserrat Medium"/>
              </a:rPr>
              <a:t>Accede a la vista para crear ventas.</a:t>
            </a:r>
          </a:p>
          <a:p>
            <a:pPr algn="l" marL="372790" indent="-186395" lvl="1">
              <a:lnSpc>
                <a:spcPts val="2175"/>
              </a:lnSpc>
              <a:buFont typeface="Arial"/>
              <a:buChar char="•"/>
            </a:pPr>
            <a:r>
              <a:rPr lang="en-US" b="true" sz="1726">
                <a:solidFill>
                  <a:srgbClr val="006CCD"/>
                </a:solidFill>
                <a:latin typeface="Montserrat Medium"/>
                <a:ea typeface="Montserrat Medium"/>
                <a:cs typeface="Montserrat Medium"/>
                <a:sym typeface="Montserrat Medium"/>
              </a:rPr>
              <a:t>Gestiona servicios, con un botón que cambia de color según el estado (verde si activo, rojo si no).</a:t>
            </a:r>
          </a:p>
          <a:p>
            <a:pPr algn="l" marL="372790" indent="-186395" lvl="1">
              <a:lnSpc>
                <a:spcPts val="2175"/>
              </a:lnSpc>
              <a:buFont typeface="Arial"/>
              <a:buChar char="•"/>
            </a:pPr>
            <a:r>
              <a:rPr lang="en-US" b="true" sz="1726">
                <a:solidFill>
                  <a:srgbClr val="006CCD"/>
                </a:solidFill>
                <a:latin typeface="Montserrat Medium"/>
                <a:ea typeface="Montserrat Medium"/>
                <a:cs typeface="Montserrat Medium"/>
                <a:sym typeface="Montserrat Medium"/>
              </a:rPr>
              <a:t>Puede editar su perfil.</a:t>
            </a:r>
          </a:p>
          <a:p>
            <a:pPr algn="l" marL="372790" indent="-186395" lvl="1">
              <a:lnSpc>
                <a:spcPts val="2175"/>
              </a:lnSpc>
              <a:buFont typeface="Arial"/>
              <a:buChar char="•"/>
            </a:pPr>
            <a:r>
              <a:rPr lang="en-US" b="true" sz="1726">
                <a:solidFill>
                  <a:srgbClr val="006CCD"/>
                </a:solidFill>
                <a:latin typeface="Montserrat Medium"/>
                <a:ea typeface="Montserrat Medium"/>
                <a:cs typeface="Montserrat Medium"/>
                <a:sym typeface="Montserrat Medium"/>
              </a:rPr>
              <a:t>Gestion de Productos Categorias Usuario</a:t>
            </a:r>
          </a:p>
          <a:p>
            <a:pPr algn="l" marL="372790" indent="-186395" lvl="1">
              <a:lnSpc>
                <a:spcPts val="2175"/>
              </a:lnSpc>
              <a:buFont typeface="Arial"/>
              <a:buChar char="•"/>
            </a:pPr>
            <a:r>
              <a:rPr lang="en-US" b="true" sz="1726">
                <a:solidFill>
                  <a:srgbClr val="006CCD"/>
                </a:solidFill>
                <a:latin typeface="Montserrat Medium"/>
                <a:ea typeface="Montserrat Medium"/>
                <a:cs typeface="Montserrat Medium"/>
                <a:sym typeface="Montserrat Medium"/>
              </a:rPr>
              <a:t>Gestiona los detalle de las venta </a:t>
            </a:r>
          </a:p>
          <a:p>
            <a:pPr algn="l">
              <a:lnSpc>
                <a:spcPts val="2175"/>
              </a:lnSpc>
            </a:pPr>
          </a:p>
        </p:txBody>
      </p:sp>
      <p:sp>
        <p:nvSpPr>
          <p:cNvPr name="TextBox 18" id="18"/>
          <p:cNvSpPr txBox="true"/>
          <p:nvPr/>
        </p:nvSpPr>
        <p:spPr>
          <a:xfrm rot="0">
            <a:off x="2507481" y="5154829"/>
            <a:ext cx="6584579"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Administrador </a:t>
            </a:r>
          </a:p>
        </p:txBody>
      </p:sp>
      <p:grpSp>
        <p:nvGrpSpPr>
          <p:cNvPr name="Group 19" id="19"/>
          <p:cNvGrpSpPr/>
          <p:nvPr/>
        </p:nvGrpSpPr>
        <p:grpSpPr>
          <a:xfrm rot="0">
            <a:off x="1028700" y="7867699"/>
            <a:ext cx="748784" cy="407555"/>
            <a:chOff x="0" y="0"/>
            <a:chExt cx="1493326" cy="812800"/>
          </a:xfrm>
        </p:grpSpPr>
        <p:sp>
          <p:nvSpPr>
            <p:cNvPr name="Freeform 20" id="20"/>
            <p:cNvSpPr/>
            <p:nvPr/>
          </p:nvSpPr>
          <p:spPr>
            <a:xfrm flipH="false" flipV="false" rot="0">
              <a:off x="0" y="0"/>
              <a:ext cx="1493326" cy="812800"/>
            </a:xfrm>
            <a:custGeom>
              <a:avLst/>
              <a:gdLst/>
              <a:ahLst/>
              <a:cxnLst/>
              <a:rect r="r" b="b" t="t" l="l"/>
              <a:pathLst>
                <a:path h="812800" w="1493326">
                  <a:moveTo>
                    <a:pt x="746663" y="0"/>
                  </a:moveTo>
                  <a:cubicBezTo>
                    <a:pt x="334292" y="0"/>
                    <a:pt x="0" y="181951"/>
                    <a:pt x="0" y="406400"/>
                  </a:cubicBezTo>
                  <a:cubicBezTo>
                    <a:pt x="0" y="630849"/>
                    <a:pt x="334292" y="812800"/>
                    <a:pt x="746663" y="812800"/>
                  </a:cubicBezTo>
                  <a:cubicBezTo>
                    <a:pt x="1159033" y="812800"/>
                    <a:pt x="1493326" y="630849"/>
                    <a:pt x="1493326" y="406400"/>
                  </a:cubicBezTo>
                  <a:cubicBezTo>
                    <a:pt x="1493326" y="181951"/>
                    <a:pt x="1159033" y="0"/>
                    <a:pt x="746663" y="0"/>
                  </a:cubicBezTo>
                  <a:close/>
                </a:path>
              </a:pathLst>
            </a:custGeom>
            <a:gradFill rotWithShape="true">
              <a:gsLst>
                <a:gs pos="0">
                  <a:srgbClr val="006CCD">
                    <a:alpha val="100000"/>
                  </a:srgbClr>
                </a:gs>
                <a:gs pos="100000">
                  <a:srgbClr val="041D57">
                    <a:alpha val="49500"/>
                  </a:srgbClr>
                </a:gs>
              </a:gsLst>
              <a:lin ang="0"/>
            </a:gradFill>
          </p:spPr>
        </p:sp>
        <p:sp>
          <p:nvSpPr>
            <p:cNvPr name="TextBox 21" id="21"/>
            <p:cNvSpPr txBox="true"/>
            <p:nvPr/>
          </p:nvSpPr>
          <p:spPr>
            <a:xfrm>
              <a:off x="139999" y="38100"/>
              <a:ext cx="1213327" cy="698500"/>
            </a:xfrm>
            <a:prstGeom prst="rect">
              <a:avLst/>
            </a:prstGeom>
          </p:spPr>
          <p:txBody>
            <a:bodyPr anchor="ctr" rtlCol="false" tIns="50800" lIns="50800" bIns="50800" rIns="50800"/>
            <a:lstStyle/>
            <a:p>
              <a:pPr algn="ctr">
                <a:lnSpc>
                  <a:spcPts val="2199"/>
                </a:lnSpc>
              </a:pPr>
            </a:p>
          </p:txBody>
        </p:sp>
      </p:grpSp>
      <p:grpSp>
        <p:nvGrpSpPr>
          <p:cNvPr name="Group 22" id="22"/>
          <p:cNvGrpSpPr/>
          <p:nvPr/>
        </p:nvGrpSpPr>
        <p:grpSpPr>
          <a:xfrm rot="0">
            <a:off x="2240534" y="7771137"/>
            <a:ext cx="7028790" cy="600679"/>
            <a:chOff x="0" y="0"/>
            <a:chExt cx="1851204" cy="158203"/>
          </a:xfrm>
        </p:grpSpPr>
        <p:sp>
          <p:nvSpPr>
            <p:cNvPr name="Freeform 23" id="23"/>
            <p:cNvSpPr/>
            <p:nvPr/>
          </p:nvSpPr>
          <p:spPr>
            <a:xfrm flipH="false" flipV="false" rot="0">
              <a:off x="0" y="0"/>
              <a:ext cx="1851204" cy="158203"/>
            </a:xfrm>
            <a:custGeom>
              <a:avLst/>
              <a:gdLst/>
              <a:ahLst/>
              <a:cxnLst/>
              <a:rect r="r" b="b" t="t" l="l"/>
              <a:pathLst>
                <a:path h="158203" w="1851204">
                  <a:moveTo>
                    <a:pt x="0" y="0"/>
                  </a:moveTo>
                  <a:lnTo>
                    <a:pt x="1851204" y="0"/>
                  </a:lnTo>
                  <a:lnTo>
                    <a:pt x="1851204"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24" id="24"/>
            <p:cNvSpPr txBox="true"/>
            <p:nvPr/>
          </p:nvSpPr>
          <p:spPr>
            <a:xfrm>
              <a:off x="0" y="-38100"/>
              <a:ext cx="1851204" cy="196303"/>
            </a:xfrm>
            <a:prstGeom prst="rect">
              <a:avLst/>
            </a:prstGeom>
          </p:spPr>
          <p:txBody>
            <a:bodyPr anchor="ctr" rtlCol="false" tIns="50800" lIns="50800" bIns="50800" rIns="50800"/>
            <a:lstStyle/>
            <a:p>
              <a:pPr algn="ctr">
                <a:lnSpc>
                  <a:spcPts val="2199"/>
                </a:lnSpc>
              </a:pPr>
            </a:p>
          </p:txBody>
        </p:sp>
      </p:grpSp>
      <p:sp>
        <p:nvSpPr>
          <p:cNvPr name="TextBox 25" id="25"/>
          <p:cNvSpPr txBox="true"/>
          <p:nvPr/>
        </p:nvSpPr>
        <p:spPr>
          <a:xfrm rot="0">
            <a:off x="1042430" y="8615636"/>
            <a:ext cx="8688858" cy="1377493"/>
          </a:xfrm>
          <a:prstGeom prst="rect">
            <a:avLst/>
          </a:prstGeom>
        </p:spPr>
        <p:txBody>
          <a:bodyPr anchor="t" rtlCol="false" tIns="0" lIns="0" bIns="0" rIns="0">
            <a:spAutoFit/>
          </a:bodyPr>
          <a:lstStyle/>
          <a:p>
            <a:pPr algn="l" marL="372790" indent="-186395" lvl="1">
              <a:lnSpc>
                <a:spcPts val="2175"/>
              </a:lnSpc>
              <a:buFont typeface="Arial"/>
              <a:buChar char="•"/>
            </a:pPr>
            <a:r>
              <a:rPr lang="en-US" b="true" sz="1726">
                <a:solidFill>
                  <a:srgbClr val="006CCD"/>
                </a:solidFill>
                <a:latin typeface="Montserrat Medium"/>
                <a:ea typeface="Montserrat Medium"/>
                <a:cs typeface="Montserrat Medium"/>
                <a:sym typeface="Montserrat Medium"/>
              </a:rPr>
              <a:t>Accede a la vista para crear ventas.</a:t>
            </a:r>
          </a:p>
          <a:p>
            <a:pPr algn="l" marL="372790" indent="-186395" lvl="1">
              <a:lnSpc>
                <a:spcPts val="2175"/>
              </a:lnSpc>
              <a:buFont typeface="Arial"/>
              <a:buChar char="•"/>
            </a:pPr>
            <a:r>
              <a:rPr lang="en-US" b="true" sz="1726">
                <a:solidFill>
                  <a:srgbClr val="006CCD"/>
                </a:solidFill>
                <a:latin typeface="Montserrat Medium"/>
                <a:ea typeface="Montserrat Medium"/>
                <a:cs typeface="Montserrat Medium"/>
                <a:sym typeface="Montserrat Medium"/>
              </a:rPr>
              <a:t>Gestiona servicios, con un botón que cambia de color según el estado (verde si activo, rojo si no).</a:t>
            </a:r>
          </a:p>
          <a:p>
            <a:pPr algn="l" marL="372790" indent="-186395" lvl="1">
              <a:lnSpc>
                <a:spcPts val="2175"/>
              </a:lnSpc>
              <a:buFont typeface="Arial"/>
              <a:buChar char="•"/>
            </a:pPr>
            <a:r>
              <a:rPr lang="en-US" b="true" sz="1726">
                <a:solidFill>
                  <a:srgbClr val="006CCD"/>
                </a:solidFill>
                <a:latin typeface="Montserrat Medium"/>
                <a:ea typeface="Montserrat Medium"/>
                <a:cs typeface="Montserrat Medium"/>
                <a:sym typeface="Montserrat Medium"/>
              </a:rPr>
              <a:t>Puede editar su perfil.</a:t>
            </a:r>
          </a:p>
          <a:p>
            <a:pPr algn="l">
              <a:lnSpc>
                <a:spcPts val="2175"/>
              </a:lnSpc>
            </a:pPr>
          </a:p>
        </p:txBody>
      </p:sp>
      <p:sp>
        <p:nvSpPr>
          <p:cNvPr name="TextBox 26" id="26"/>
          <p:cNvSpPr txBox="true"/>
          <p:nvPr/>
        </p:nvSpPr>
        <p:spPr>
          <a:xfrm rot="0">
            <a:off x="2507481" y="7871408"/>
            <a:ext cx="6584579"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Vendedor</a:t>
            </a:r>
          </a:p>
        </p:txBody>
      </p:sp>
      <p:sp>
        <p:nvSpPr>
          <p:cNvPr name="TextBox 27" id="27"/>
          <p:cNvSpPr txBox="true"/>
          <p:nvPr/>
        </p:nvSpPr>
        <p:spPr>
          <a:xfrm rot="0">
            <a:off x="580467" y="3786862"/>
            <a:ext cx="9267489" cy="548818"/>
          </a:xfrm>
          <a:prstGeom prst="rect">
            <a:avLst/>
          </a:prstGeom>
        </p:spPr>
        <p:txBody>
          <a:bodyPr anchor="t" rtlCol="false" tIns="0" lIns="0" bIns="0" rIns="0">
            <a:spAutoFit/>
          </a:bodyPr>
          <a:lstStyle/>
          <a:p>
            <a:pPr algn="l">
              <a:lnSpc>
                <a:spcPts val="2175"/>
              </a:lnSpc>
            </a:pPr>
            <a:r>
              <a:rPr lang="en-US" sz="1726">
                <a:solidFill>
                  <a:srgbClr val="006CCD"/>
                </a:solidFill>
                <a:latin typeface="Montserrat"/>
                <a:ea typeface="Montserrat"/>
                <a:cs typeface="Montserrat"/>
                <a:sym typeface="Montserrat"/>
              </a:rPr>
              <a:t>El sistema utiliza el sistema de autenticación de Django, modificado para crear dos roles específicos: Administrador y Vendedor.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AutoShape 3" id="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4" id="4"/>
          <p:cNvSpPr txBox="true"/>
          <p:nvPr/>
        </p:nvSpPr>
        <p:spPr>
          <a:xfrm rot="0">
            <a:off x="0" y="1974824"/>
            <a:ext cx="7198156" cy="4874503"/>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Pruebas Unitarias con Pytest</a:t>
            </a:r>
          </a:p>
          <a:p>
            <a:pPr algn="l">
              <a:lnSpc>
                <a:spcPts val="7574"/>
              </a:lnSpc>
            </a:pPr>
          </a:p>
          <a:p>
            <a:pPr algn="l">
              <a:lnSpc>
                <a:spcPts val="7574"/>
              </a:lnSpc>
            </a:pPr>
          </a:p>
        </p:txBody>
      </p:sp>
      <p:grpSp>
        <p:nvGrpSpPr>
          <p:cNvPr name="Group 5" id="5"/>
          <p:cNvGrpSpPr/>
          <p:nvPr/>
        </p:nvGrpSpPr>
        <p:grpSpPr>
          <a:xfrm rot="0">
            <a:off x="8651791" y="4808284"/>
            <a:ext cx="427914" cy="337999"/>
            <a:chOff x="0" y="0"/>
            <a:chExt cx="1029020" cy="812800"/>
          </a:xfrm>
        </p:grpSpPr>
        <p:sp>
          <p:nvSpPr>
            <p:cNvPr name="Freeform 6" id="6"/>
            <p:cNvSpPr/>
            <p:nvPr/>
          </p:nvSpPr>
          <p:spPr>
            <a:xfrm flipH="false" flipV="false" rot="0">
              <a:off x="0" y="0"/>
              <a:ext cx="1029020" cy="812800"/>
            </a:xfrm>
            <a:custGeom>
              <a:avLst/>
              <a:gdLst/>
              <a:ahLst/>
              <a:cxnLst/>
              <a:rect r="r" b="b" t="t" l="l"/>
              <a:pathLst>
                <a:path h="812800" w="1029020">
                  <a:moveTo>
                    <a:pt x="514510" y="0"/>
                  </a:moveTo>
                  <a:cubicBezTo>
                    <a:pt x="230354" y="0"/>
                    <a:pt x="0" y="181951"/>
                    <a:pt x="0" y="406400"/>
                  </a:cubicBezTo>
                  <a:cubicBezTo>
                    <a:pt x="0" y="630849"/>
                    <a:pt x="230354" y="812800"/>
                    <a:pt x="514510" y="812800"/>
                  </a:cubicBezTo>
                  <a:cubicBezTo>
                    <a:pt x="798666" y="812800"/>
                    <a:pt x="1029020" y="630849"/>
                    <a:pt x="1029020" y="406400"/>
                  </a:cubicBezTo>
                  <a:cubicBezTo>
                    <a:pt x="1029020" y="181951"/>
                    <a:pt x="798666" y="0"/>
                    <a:pt x="514510" y="0"/>
                  </a:cubicBezTo>
                  <a:close/>
                </a:path>
              </a:pathLst>
            </a:custGeom>
            <a:gradFill rotWithShape="true">
              <a:gsLst>
                <a:gs pos="0">
                  <a:srgbClr val="006CCD">
                    <a:alpha val="100000"/>
                  </a:srgbClr>
                </a:gs>
                <a:gs pos="100000">
                  <a:srgbClr val="F5AEFF">
                    <a:alpha val="0"/>
                  </a:srgbClr>
                </a:gs>
              </a:gsLst>
              <a:lin ang="0"/>
            </a:gradFill>
          </p:spPr>
        </p:sp>
        <p:sp>
          <p:nvSpPr>
            <p:cNvPr name="TextBox 7" id="7"/>
            <p:cNvSpPr txBox="true"/>
            <p:nvPr/>
          </p:nvSpPr>
          <p:spPr>
            <a:xfrm>
              <a:off x="96471" y="38100"/>
              <a:ext cx="836078" cy="698500"/>
            </a:xfrm>
            <a:prstGeom prst="rect">
              <a:avLst/>
            </a:prstGeom>
          </p:spPr>
          <p:txBody>
            <a:bodyPr anchor="ctr" rtlCol="false" tIns="50800" lIns="50800" bIns="50800" rIns="50800"/>
            <a:lstStyle/>
            <a:p>
              <a:pPr algn="ctr">
                <a:lnSpc>
                  <a:spcPts val="2199"/>
                </a:lnSpc>
              </a:pPr>
            </a:p>
          </p:txBody>
        </p:sp>
      </p:grpSp>
      <p:grpSp>
        <p:nvGrpSpPr>
          <p:cNvPr name="Group 8" id="8"/>
          <p:cNvGrpSpPr/>
          <p:nvPr/>
        </p:nvGrpSpPr>
        <p:grpSpPr>
          <a:xfrm rot="0">
            <a:off x="9344327" y="4728201"/>
            <a:ext cx="8943673" cy="498164"/>
            <a:chOff x="0" y="0"/>
            <a:chExt cx="2840268" cy="158203"/>
          </a:xfrm>
        </p:grpSpPr>
        <p:sp>
          <p:nvSpPr>
            <p:cNvPr name="Freeform 9" id="9"/>
            <p:cNvSpPr/>
            <p:nvPr/>
          </p:nvSpPr>
          <p:spPr>
            <a:xfrm flipH="false" flipV="false" rot="0">
              <a:off x="0" y="0"/>
              <a:ext cx="2840268" cy="158203"/>
            </a:xfrm>
            <a:custGeom>
              <a:avLst/>
              <a:gdLst/>
              <a:ahLst/>
              <a:cxnLst/>
              <a:rect r="r" b="b" t="t" l="l"/>
              <a:pathLst>
                <a:path h="158203" w="2840268">
                  <a:moveTo>
                    <a:pt x="0" y="0"/>
                  </a:moveTo>
                  <a:lnTo>
                    <a:pt x="2840268" y="0"/>
                  </a:lnTo>
                  <a:lnTo>
                    <a:pt x="2840268"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0" id="10"/>
            <p:cNvSpPr txBox="true"/>
            <p:nvPr/>
          </p:nvSpPr>
          <p:spPr>
            <a:xfrm>
              <a:off x="0" y="-38100"/>
              <a:ext cx="2840268" cy="196303"/>
            </a:xfrm>
            <a:prstGeom prst="rect">
              <a:avLst/>
            </a:prstGeom>
          </p:spPr>
          <p:txBody>
            <a:bodyPr anchor="ctr" rtlCol="false" tIns="50800" lIns="50800" bIns="50800" rIns="50800"/>
            <a:lstStyle/>
            <a:p>
              <a:pPr algn="ctr">
                <a:lnSpc>
                  <a:spcPts val="2199"/>
                </a:lnSpc>
              </a:pPr>
            </a:p>
          </p:txBody>
        </p:sp>
      </p:grpSp>
      <p:sp>
        <p:nvSpPr>
          <p:cNvPr name="TextBox 11" id="11"/>
          <p:cNvSpPr txBox="true"/>
          <p:nvPr/>
        </p:nvSpPr>
        <p:spPr>
          <a:xfrm rot="0">
            <a:off x="8667483" y="5293019"/>
            <a:ext cx="8315625" cy="695388"/>
          </a:xfrm>
          <a:prstGeom prst="rect">
            <a:avLst/>
          </a:prstGeom>
        </p:spPr>
        <p:txBody>
          <a:bodyPr anchor="t" rtlCol="false" tIns="0" lIns="0" bIns="0" rIns="0">
            <a:spAutoFit/>
          </a:bodyPr>
          <a:lstStyle/>
          <a:p>
            <a:pPr algn="l">
              <a:lnSpc>
                <a:spcPts val="1804"/>
              </a:lnSpc>
            </a:pPr>
            <a:r>
              <a:rPr lang="en-US" sz="1431" b="true">
                <a:solidFill>
                  <a:srgbClr val="3E67C8"/>
                </a:solidFill>
                <a:latin typeface="Montserrat Medium"/>
                <a:ea typeface="Montserrat Medium"/>
                <a:cs typeface="Montserrat Medium"/>
                <a:sym typeface="Montserrat Medium"/>
              </a:rPr>
              <a:t>Valida la creación, edición, listado y eliminación de categorías, además de restricciones como no permitir categorías sin nombre.</a:t>
            </a:r>
          </a:p>
          <a:p>
            <a:pPr algn="l">
              <a:lnSpc>
                <a:spcPts val="1804"/>
              </a:lnSpc>
            </a:pPr>
          </a:p>
        </p:txBody>
      </p:sp>
      <p:sp>
        <p:nvSpPr>
          <p:cNvPr name="TextBox 12" id="12"/>
          <p:cNvSpPr txBox="true"/>
          <p:nvPr/>
        </p:nvSpPr>
        <p:spPr>
          <a:xfrm rot="0">
            <a:off x="9840771" y="4809734"/>
            <a:ext cx="7444119" cy="325573"/>
          </a:xfrm>
          <a:prstGeom prst="rect">
            <a:avLst/>
          </a:prstGeom>
        </p:spPr>
        <p:txBody>
          <a:bodyPr anchor="t" rtlCol="false" tIns="0" lIns="0" bIns="0" rIns="0">
            <a:spAutoFit/>
          </a:bodyPr>
          <a:lstStyle/>
          <a:p>
            <a:pPr algn="l">
              <a:lnSpc>
                <a:spcPts val="2613"/>
              </a:lnSpc>
            </a:pPr>
            <a:r>
              <a:rPr lang="en-US" sz="2074" b="true">
                <a:solidFill>
                  <a:srgbClr val="FFFFFF"/>
                </a:solidFill>
                <a:latin typeface="Montserrat Bold"/>
                <a:ea typeface="Montserrat Bold"/>
                <a:cs typeface="Montserrat Bold"/>
                <a:sym typeface="Montserrat Bold"/>
              </a:rPr>
              <a:t>Categorías</a:t>
            </a:r>
          </a:p>
        </p:txBody>
      </p:sp>
      <p:grpSp>
        <p:nvGrpSpPr>
          <p:cNvPr name="Group 13" id="13"/>
          <p:cNvGrpSpPr/>
          <p:nvPr/>
        </p:nvGrpSpPr>
        <p:grpSpPr>
          <a:xfrm rot="0">
            <a:off x="8651791" y="6064187"/>
            <a:ext cx="427914" cy="337999"/>
            <a:chOff x="0" y="0"/>
            <a:chExt cx="1029020" cy="812800"/>
          </a:xfrm>
        </p:grpSpPr>
        <p:sp>
          <p:nvSpPr>
            <p:cNvPr name="Freeform 14" id="14"/>
            <p:cNvSpPr/>
            <p:nvPr/>
          </p:nvSpPr>
          <p:spPr>
            <a:xfrm flipH="false" flipV="false" rot="0">
              <a:off x="0" y="0"/>
              <a:ext cx="1029020" cy="812800"/>
            </a:xfrm>
            <a:custGeom>
              <a:avLst/>
              <a:gdLst/>
              <a:ahLst/>
              <a:cxnLst/>
              <a:rect r="r" b="b" t="t" l="l"/>
              <a:pathLst>
                <a:path h="812800" w="1029020">
                  <a:moveTo>
                    <a:pt x="514510" y="0"/>
                  </a:moveTo>
                  <a:cubicBezTo>
                    <a:pt x="230354" y="0"/>
                    <a:pt x="0" y="181951"/>
                    <a:pt x="0" y="406400"/>
                  </a:cubicBezTo>
                  <a:cubicBezTo>
                    <a:pt x="0" y="630849"/>
                    <a:pt x="230354" y="812800"/>
                    <a:pt x="514510" y="812800"/>
                  </a:cubicBezTo>
                  <a:cubicBezTo>
                    <a:pt x="798666" y="812800"/>
                    <a:pt x="1029020" y="630849"/>
                    <a:pt x="1029020" y="406400"/>
                  </a:cubicBezTo>
                  <a:cubicBezTo>
                    <a:pt x="1029020" y="181951"/>
                    <a:pt x="798666" y="0"/>
                    <a:pt x="514510" y="0"/>
                  </a:cubicBezTo>
                  <a:close/>
                </a:path>
              </a:pathLst>
            </a:custGeom>
            <a:gradFill rotWithShape="true">
              <a:gsLst>
                <a:gs pos="0">
                  <a:srgbClr val="006CCD">
                    <a:alpha val="100000"/>
                  </a:srgbClr>
                </a:gs>
                <a:gs pos="100000">
                  <a:srgbClr val="F5AEFF">
                    <a:alpha val="0"/>
                  </a:srgbClr>
                </a:gs>
              </a:gsLst>
              <a:lin ang="0"/>
            </a:gradFill>
          </p:spPr>
        </p:sp>
        <p:sp>
          <p:nvSpPr>
            <p:cNvPr name="TextBox 15" id="15"/>
            <p:cNvSpPr txBox="true"/>
            <p:nvPr/>
          </p:nvSpPr>
          <p:spPr>
            <a:xfrm>
              <a:off x="96471" y="38100"/>
              <a:ext cx="836078" cy="698500"/>
            </a:xfrm>
            <a:prstGeom prst="rect">
              <a:avLst/>
            </a:prstGeom>
          </p:spPr>
          <p:txBody>
            <a:bodyPr anchor="ctr" rtlCol="false" tIns="50800" lIns="50800" bIns="50800" rIns="50800"/>
            <a:lstStyle/>
            <a:p>
              <a:pPr algn="ctr">
                <a:lnSpc>
                  <a:spcPts val="2199"/>
                </a:lnSpc>
              </a:pPr>
            </a:p>
          </p:txBody>
        </p:sp>
      </p:grpSp>
      <p:grpSp>
        <p:nvGrpSpPr>
          <p:cNvPr name="Group 16" id="16"/>
          <p:cNvGrpSpPr/>
          <p:nvPr/>
        </p:nvGrpSpPr>
        <p:grpSpPr>
          <a:xfrm rot="0">
            <a:off x="9344327" y="5984105"/>
            <a:ext cx="8943673" cy="498164"/>
            <a:chOff x="0" y="0"/>
            <a:chExt cx="2840268" cy="158203"/>
          </a:xfrm>
        </p:grpSpPr>
        <p:sp>
          <p:nvSpPr>
            <p:cNvPr name="Freeform 17" id="17"/>
            <p:cNvSpPr/>
            <p:nvPr/>
          </p:nvSpPr>
          <p:spPr>
            <a:xfrm flipH="false" flipV="false" rot="0">
              <a:off x="0" y="0"/>
              <a:ext cx="2840268" cy="158203"/>
            </a:xfrm>
            <a:custGeom>
              <a:avLst/>
              <a:gdLst/>
              <a:ahLst/>
              <a:cxnLst/>
              <a:rect r="r" b="b" t="t" l="l"/>
              <a:pathLst>
                <a:path h="158203" w="2840268">
                  <a:moveTo>
                    <a:pt x="0" y="0"/>
                  </a:moveTo>
                  <a:lnTo>
                    <a:pt x="2840268" y="0"/>
                  </a:lnTo>
                  <a:lnTo>
                    <a:pt x="2840268"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8" id="18"/>
            <p:cNvSpPr txBox="true"/>
            <p:nvPr/>
          </p:nvSpPr>
          <p:spPr>
            <a:xfrm>
              <a:off x="0" y="-38100"/>
              <a:ext cx="2840268" cy="196303"/>
            </a:xfrm>
            <a:prstGeom prst="rect">
              <a:avLst/>
            </a:prstGeom>
          </p:spPr>
          <p:txBody>
            <a:bodyPr anchor="ctr" rtlCol="false" tIns="50800" lIns="50800" bIns="50800" rIns="50800"/>
            <a:lstStyle/>
            <a:p>
              <a:pPr algn="ctr">
                <a:lnSpc>
                  <a:spcPts val="2199"/>
                </a:lnSpc>
              </a:pPr>
            </a:p>
          </p:txBody>
        </p:sp>
      </p:grpSp>
      <p:sp>
        <p:nvSpPr>
          <p:cNvPr name="TextBox 19" id="19"/>
          <p:cNvSpPr txBox="true"/>
          <p:nvPr/>
        </p:nvSpPr>
        <p:spPr>
          <a:xfrm rot="0">
            <a:off x="8659637" y="6544101"/>
            <a:ext cx="8315625" cy="237221"/>
          </a:xfrm>
          <a:prstGeom prst="rect">
            <a:avLst/>
          </a:prstGeom>
        </p:spPr>
        <p:txBody>
          <a:bodyPr anchor="t" rtlCol="false" tIns="0" lIns="0" bIns="0" rIns="0">
            <a:spAutoFit/>
          </a:bodyPr>
          <a:lstStyle/>
          <a:p>
            <a:pPr algn="l">
              <a:lnSpc>
                <a:spcPts val="1804"/>
              </a:lnSpc>
            </a:pPr>
            <a:r>
              <a:rPr lang="en-US" sz="1431" b="true">
                <a:solidFill>
                  <a:srgbClr val="3E67C8"/>
                </a:solidFill>
                <a:latin typeface="Montserrat Medium"/>
                <a:ea typeface="Montserrat Medium"/>
                <a:cs typeface="Montserrat Medium"/>
                <a:sym typeface="Montserrat Medium"/>
              </a:rPr>
              <a:t>Asegura que los productos puedan ser creados, editados y eliminados correctamente</a:t>
            </a:r>
          </a:p>
        </p:txBody>
      </p:sp>
      <p:sp>
        <p:nvSpPr>
          <p:cNvPr name="TextBox 20" id="20"/>
          <p:cNvSpPr txBox="true"/>
          <p:nvPr/>
        </p:nvSpPr>
        <p:spPr>
          <a:xfrm rot="0">
            <a:off x="9840771" y="6065638"/>
            <a:ext cx="7444119" cy="325573"/>
          </a:xfrm>
          <a:prstGeom prst="rect">
            <a:avLst/>
          </a:prstGeom>
        </p:spPr>
        <p:txBody>
          <a:bodyPr anchor="t" rtlCol="false" tIns="0" lIns="0" bIns="0" rIns="0">
            <a:spAutoFit/>
          </a:bodyPr>
          <a:lstStyle/>
          <a:p>
            <a:pPr algn="l">
              <a:lnSpc>
                <a:spcPts val="2613"/>
              </a:lnSpc>
            </a:pPr>
            <a:r>
              <a:rPr lang="en-US" sz="2074" b="true">
                <a:solidFill>
                  <a:srgbClr val="FFFFFF"/>
                </a:solidFill>
                <a:latin typeface="Montserrat Bold"/>
                <a:ea typeface="Montserrat Bold"/>
                <a:cs typeface="Montserrat Bold"/>
                <a:sym typeface="Montserrat Bold"/>
              </a:rPr>
              <a:t>Productos</a:t>
            </a:r>
          </a:p>
        </p:txBody>
      </p:sp>
      <p:grpSp>
        <p:nvGrpSpPr>
          <p:cNvPr name="Group 21" id="21"/>
          <p:cNvGrpSpPr/>
          <p:nvPr/>
        </p:nvGrpSpPr>
        <p:grpSpPr>
          <a:xfrm rot="0">
            <a:off x="8651791" y="2095611"/>
            <a:ext cx="427914" cy="337999"/>
            <a:chOff x="0" y="0"/>
            <a:chExt cx="1029020" cy="812800"/>
          </a:xfrm>
        </p:grpSpPr>
        <p:sp>
          <p:nvSpPr>
            <p:cNvPr name="Freeform 22" id="22"/>
            <p:cNvSpPr/>
            <p:nvPr/>
          </p:nvSpPr>
          <p:spPr>
            <a:xfrm flipH="false" flipV="false" rot="0">
              <a:off x="0" y="0"/>
              <a:ext cx="1029020" cy="812800"/>
            </a:xfrm>
            <a:custGeom>
              <a:avLst/>
              <a:gdLst/>
              <a:ahLst/>
              <a:cxnLst/>
              <a:rect r="r" b="b" t="t" l="l"/>
              <a:pathLst>
                <a:path h="812800" w="1029020">
                  <a:moveTo>
                    <a:pt x="514510" y="0"/>
                  </a:moveTo>
                  <a:cubicBezTo>
                    <a:pt x="230354" y="0"/>
                    <a:pt x="0" y="181951"/>
                    <a:pt x="0" y="406400"/>
                  </a:cubicBezTo>
                  <a:cubicBezTo>
                    <a:pt x="0" y="630849"/>
                    <a:pt x="230354" y="812800"/>
                    <a:pt x="514510" y="812800"/>
                  </a:cubicBezTo>
                  <a:cubicBezTo>
                    <a:pt x="798666" y="812800"/>
                    <a:pt x="1029020" y="630849"/>
                    <a:pt x="1029020" y="406400"/>
                  </a:cubicBezTo>
                  <a:cubicBezTo>
                    <a:pt x="1029020" y="181951"/>
                    <a:pt x="798666" y="0"/>
                    <a:pt x="514510" y="0"/>
                  </a:cubicBezTo>
                  <a:close/>
                </a:path>
              </a:pathLst>
            </a:custGeom>
            <a:gradFill rotWithShape="true">
              <a:gsLst>
                <a:gs pos="0">
                  <a:srgbClr val="006CCD">
                    <a:alpha val="100000"/>
                  </a:srgbClr>
                </a:gs>
                <a:gs pos="100000">
                  <a:srgbClr val="F5AEFF">
                    <a:alpha val="0"/>
                  </a:srgbClr>
                </a:gs>
              </a:gsLst>
              <a:lin ang="0"/>
            </a:gradFill>
          </p:spPr>
        </p:sp>
        <p:sp>
          <p:nvSpPr>
            <p:cNvPr name="TextBox 23" id="23"/>
            <p:cNvSpPr txBox="true"/>
            <p:nvPr/>
          </p:nvSpPr>
          <p:spPr>
            <a:xfrm>
              <a:off x="96471" y="38100"/>
              <a:ext cx="836078" cy="698500"/>
            </a:xfrm>
            <a:prstGeom prst="rect">
              <a:avLst/>
            </a:prstGeom>
          </p:spPr>
          <p:txBody>
            <a:bodyPr anchor="ctr" rtlCol="false" tIns="50800" lIns="50800" bIns="50800" rIns="50800"/>
            <a:lstStyle/>
            <a:p>
              <a:pPr algn="ctr">
                <a:lnSpc>
                  <a:spcPts val="2199"/>
                </a:lnSpc>
              </a:pPr>
            </a:p>
          </p:txBody>
        </p:sp>
      </p:grpSp>
      <p:grpSp>
        <p:nvGrpSpPr>
          <p:cNvPr name="Group 24" id="24"/>
          <p:cNvGrpSpPr/>
          <p:nvPr/>
        </p:nvGrpSpPr>
        <p:grpSpPr>
          <a:xfrm rot="0">
            <a:off x="9344327" y="2015529"/>
            <a:ext cx="8943673" cy="498164"/>
            <a:chOff x="0" y="0"/>
            <a:chExt cx="2840268" cy="158203"/>
          </a:xfrm>
        </p:grpSpPr>
        <p:sp>
          <p:nvSpPr>
            <p:cNvPr name="Freeform 25" id="25"/>
            <p:cNvSpPr/>
            <p:nvPr/>
          </p:nvSpPr>
          <p:spPr>
            <a:xfrm flipH="false" flipV="false" rot="0">
              <a:off x="0" y="0"/>
              <a:ext cx="2840268" cy="158203"/>
            </a:xfrm>
            <a:custGeom>
              <a:avLst/>
              <a:gdLst/>
              <a:ahLst/>
              <a:cxnLst/>
              <a:rect r="r" b="b" t="t" l="l"/>
              <a:pathLst>
                <a:path h="158203" w="2840268">
                  <a:moveTo>
                    <a:pt x="0" y="0"/>
                  </a:moveTo>
                  <a:lnTo>
                    <a:pt x="2840268" y="0"/>
                  </a:lnTo>
                  <a:lnTo>
                    <a:pt x="2840268"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26" id="26"/>
            <p:cNvSpPr txBox="true"/>
            <p:nvPr/>
          </p:nvSpPr>
          <p:spPr>
            <a:xfrm>
              <a:off x="0" y="-38100"/>
              <a:ext cx="2840268" cy="196303"/>
            </a:xfrm>
            <a:prstGeom prst="rect">
              <a:avLst/>
            </a:prstGeom>
          </p:spPr>
          <p:txBody>
            <a:bodyPr anchor="ctr" rtlCol="false" tIns="50800" lIns="50800" bIns="50800" rIns="50800"/>
            <a:lstStyle/>
            <a:p>
              <a:pPr algn="ctr">
                <a:lnSpc>
                  <a:spcPts val="2199"/>
                </a:lnSpc>
              </a:pPr>
            </a:p>
          </p:txBody>
        </p:sp>
      </p:grpSp>
      <p:sp>
        <p:nvSpPr>
          <p:cNvPr name="TextBox 27" id="27"/>
          <p:cNvSpPr txBox="true"/>
          <p:nvPr/>
        </p:nvSpPr>
        <p:spPr>
          <a:xfrm rot="0">
            <a:off x="8659637" y="2571929"/>
            <a:ext cx="8315625" cy="466305"/>
          </a:xfrm>
          <a:prstGeom prst="rect">
            <a:avLst/>
          </a:prstGeom>
        </p:spPr>
        <p:txBody>
          <a:bodyPr anchor="t" rtlCol="false" tIns="0" lIns="0" bIns="0" rIns="0">
            <a:spAutoFit/>
          </a:bodyPr>
          <a:lstStyle/>
          <a:p>
            <a:pPr algn="l">
              <a:lnSpc>
                <a:spcPts val="1804"/>
              </a:lnSpc>
            </a:pPr>
            <a:r>
              <a:rPr lang="en-US" sz="1431" b="true">
                <a:solidFill>
                  <a:srgbClr val="3E67C8"/>
                </a:solidFill>
                <a:latin typeface="Montserrat Medium"/>
                <a:ea typeface="Montserrat Medium"/>
                <a:cs typeface="Montserrat Medium"/>
                <a:sym typeface="Montserrat Medium"/>
              </a:rPr>
              <a:t>Verifica la creación de usuarios, superusuarios, categorías, productos, servicios y ventas, asegurando asociaciones correctas y cálculos adecuados.</a:t>
            </a:r>
          </a:p>
        </p:txBody>
      </p:sp>
      <p:sp>
        <p:nvSpPr>
          <p:cNvPr name="TextBox 28" id="28"/>
          <p:cNvSpPr txBox="true"/>
          <p:nvPr/>
        </p:nvSpPr>
        <p:spPr>
          <a:xfrm rot="0">
            <a:off x="9840771" y="2097062"/>
            <a:ext cx="7444119" cy="325573"/>
          </a:xfrm>
          <a:prstGeom prst="rect">
            <a:avLst/>
          </a:prstGeom>
        </p:spPr>
        <p:txBody>
          <a:bodyPr anchor="t" rtlCol="false" tIns="0" lIns="0" bIns="0" rIns="0">
            <a:spAutoFit/>
          </a:bodyPr>
          <a:lstStyle/>
          <a:p>
            <a:pPr algn="l">
              <a:lnSpc>
                <a:spcPts val="2613"/>
              </a:lnSpc>
            </a:pPr>
            <a:r>
              <a:rPr lang="en-US" sz="2074" b="true">
                <a:solidFill>
                  <a:srgbClr val="FFFFFF"/>
                </a:solidFill>
                <a:latin typeface="Montserrat Bold"/>
                <a:ea typeface="Montserrat Bold"/>
                <a:cs typeface="Montserrat Bold"/>
                <a:sym typeface="Montserrat Bold"/>
              </a:rPr>
              <a:t>Base de Datos</a:t>
            </a:r>
          </a:p>
        </p:txBody>
      </p:sp>
      <p:grpSp>
        <p:nvGrpSpPr>
          <p:cNvPr name="Group 29" id="29"/>
          <p:cNvGrpSpPr/>
          <p:nvPr/>
        </p:nvGrpSpPr>
        <p:grpSpPr>
          <a:xfrm rot="0">
            <a:off x="8651791" y="3446293"/>
            <a:ext cx="427914" cy="337999"/>
            <a:chOff x="0" y="0"/>
            <a:chExt cx="1029020" cy="812800"/>
          </a:xfrm>
        </p:grpSpPr>
        <p:sp>
          <p:nvSpPr>
            <p:cNvPr name="Freeform 30" id="30"/>
            <p:cNvSpPr/>
            <p:nvPr/>
          </p:nvSpPr>
          <p:spPr>
            <a:xfrm flipH="false" flipV="false" rot="0">
              <a:off x="0" y="0"/>
              <a:ext cx="1029020" cy="812800"/>
            </a:xfrm>
            <a:custGeom>
              <a:avLst/>
              <a:gdLst/>
              <a:ahLst/>
              <a:cxnLst/>
              <a:rect r="r" b="b" t="t" l="l"/>
              <a:pathLst>
                <a:path h="812800" w="1029020">
                  <a:moveTo>
                    <a:pt x="514510" y="0"/>
                  </a:moveTo>
                  <a:cubicBezTo>
                    <a:pt x="230354" y="0"/>
                    <a:pt x="0" y="181951"/>
                    <a:pt x="0" y="406400"/>
                  </a:cubicBezTo>
                  <a:cubicBezTo>
                    <a:pt x="0" y="630849"/>
                    <a:pt x="230354" y="812800"/>
                    <a:pt x="514510" y="812800"/>
                  </a:cubicBezTo>
                  <a:cubicBezTo>
                    <a:pt x="798666" y="812800"/>
                    <a:pt x="1029020" y="630849"/>
                    <a:pt x="1029020" y="406400"/>
                  </a:cubicBezTo>
                  <a:cubicBezTo>
                    <a:pt x="1029020" y="181951"/>
                    <a:pt x="798666" y="0"/>
                    <a:pt x="514510" y="0"/>
                  </a:cubicBezTo>
                  <a:close/>
                </a:path>
              </a:pathLst>
            </a:custGeom>
            <a:gradFill rotWithShape="true">
              <a:gsLst>
                <a:gs pos="0">
                  <a:srgbClr val="006CCD">
                    <a:alpha val="100000"/>
                  </a:srgbClr>
                </a:gs>
                <a:gs pos="100000">
                  <a:srgbClr val="F5AEFF">
                    <a:alpha val="0"/>
                  </a:srgbClr>
                </a:gs>
              </a:gsLst>
              <a:lin ang="0"/>
            </a:gradFill>
          </p:spPr>
        </p:sp>
        <p:sp>
          <p:nvSpPr>
            <p:cNvPr name="TextBox 31" id="31"/>
            <p:cNvSpPr txBox="true"/>
            <p:nvPr/>
          </p:nvSpPr>
          <p:spPr>
            <a:xfrm>
              <a:off x="96471" y="38100"/>
              <a:ext cx="836078" cy="698500"/>
            </a:xfrm>
            <a:prstGeom prst="rect">
              <a:avLst/>
            </a:prstGeom>
          </p:spPr>
          <p:txBody>
            <a:bodyPr anchor="ctr" rtlCol="false" tIns="50800" lIns="50800" bIns="50800" rIns="50800"/>
            <a:lstStyle/>
            <a:p>
              <a:pPr algn="ctr">
                <a:lnSpc>
                  <a:spcPts val="2199"/>
                </a:lnSpc>
              </a:pPr>
            </a:p>
          </p:txBody>
        </p:sp>
      </p:grpSp>
      <p:grpSp>
        <p:nvGrpSpPr>
          <p:cNvPr name="Group 32" id="32"/>
          <p:cNvGrpSpPr/>
          <p:nvPr/>
        </p:nvGrpSpPr>
        <p:grpSpPr>
          <a:xfrm rot="0">
            <a:off x="9344327" y="3366211"/>
            <a:ext cx="8943673" cy="498164"/>
            <a:chOff x="0" y="0"/>
            <a:chExt cx="2840268" cy="158203"/>
          </a:xfrm>
        </p:grpSpPr>
        <p:sp>
          <p:nvSpPr>
            <p:cNvPr name="Freeform 33" id="33"/>
            <p:cNvSpPr/>
            <p:nvPr/>
          </p:nvSpPr>
          <p:spPr>
            <a:xfrm flipH="false" flipV="false" rot="0">
              <a:off x="0" y="0"/>
              <a:ext cx="2840268" cy="158203"/>
            </a:xfrm>
            <a:custGeom>
              <a:avLst/>
              <a:gdLst/>
              <a:ahLst/>
              <a:cxnLst/>
              <a:rect r="r" b="b" t="t" l="l"/>
              <a:pathLst>
                <a:path h="158203" w="2840268">
                  <a:moveTo>
                    <a:pt x="0" y="0"/>
                  </a:moveTo>
                  <a:lnTo>
                    <a:pt x="2840268" y="0"/>
                  </a:lnTo>
                  <a:lnTo>
                    <a:pt x="2840268"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34" id="34"/>
            <p:cNvSpPr txBox="true"/>
            <p:nvPr/>
          </p:nvSpPr>
          <p:spPr>
            <a:xfrm>
              <a:off x="0" y="-38100"/>
              <a:ext cx="2840268" cy="196303"/>
            </a:xfrm>
            <a:prstGeom prst="rect">
              <a:avLst/>
            </a:prstGeom>
          </p:spPr>
          <p:txBody>
            <a:bodyPr anchor="ctr" rtlCol="false" tIns="50800" lIns="50800" bIns="50800" rIns="50800"/>
            <a:lstStyle/>
            <a:p>
              <a:pPr algn="ctr">
                <a:lnSpc>
                  <a:spcPts val="2199"/>
                </a:lnSpc>
              </a:pPr>
            </a:p>
          </p:txBody>
        </p:sp>
      </p:grpSp>
      <p:sp>
        <p:nvSpPr>
          <p:cNvPr name="TextBox 35" id="35"/>
          <p:cNvSpPr txBox="true"/>
          <p:nvPr/>
        </p:nvSpPr>
        <p:spPr>
          <a:xfrm rot="0">
            <a:off x="8643944" y="3933920"/>
            <a:ext cx="8315625" cy="466305"/>
          </a:xfrm>
          <a:prstGeom prst="rect">
            <a:avLst/>
          </a:prstGeom>
        </p:spPr>
        <p:txBody>
          <a:bodyPr anchor="t" rtlCol="false" tIns="0" lIns="0" bIns="0" rIns="0">
            <a:spAutoFit/>
          </a:bodyPr>
          <a:lstStyle/>
          <a:p>
            <a:pPr algn="l">
              <a:lnSpc>
                <a:spcPts val="1804"/>
              </a:lnSpc>
            </a:pPr>
            <a:r>
              <a:rPr lang="en-US" sz="1431" b="true">
                <a:solidFill>
                  <a:srgbClr val="3E67C8"/>
                </a:solidFill>
                <a:latin typeface="Montserrat Medium"/>
                <a:ea typeface="Montserrat Medium"/>
                <a:cs typeface="Montserrat Medium"/>
                <a:sym typeface="Montserrat Medium"/>
              </a:rPr>
              <a:t>Se prueban las vistas de edición de perfil, login, logout y gestión de usuarios (crear, eliminar, listar)</a:t>
            </a:r>
          </a:p>
        </p:txBody>
      </p:sp>
      <p:sp>
        <p:nvSpPr>
          <p:cNvPr name="TextBox 36" id="36"/>
          <p:cNvSpPr txBox="true"/>
          <p:nvPr/>
        </p:nvSpPr>
        <p:spPr>
          <a:xfrm rot="0">
            <a:off x="9840771" y="3447744"/>
            <a:ext cx="7444119" cy="325573"/>
          </a:xfrm>
          <a:prstGeom prst="rect">
            <a:avLst/>
          </a:prstGeom>
        </p:spPr>
        <p:txBody>
          <a:bodyPr anchor="t" rtlCol="false" tIns="0" lIns="0" bIns="0" rIns="0">
            <a:spAutoFit/>
          </a:bodyPr>
          <a:lstStyle/>
          <a:p>
            <a:pPr algn="l">
              <a:lnSpc>
                <a:spcPts val="2613"/>
              </a:lnSpc>
            </a:pPr>
            <a:r>
              <a:rPr lang="en-US" sz="2074" b="true">
                <a:solidFill>
                  <a:srgbClr val="FFFFFF"/>
                </a:solidFill>
                <a:latin typeface="Montserrat Bold"/>
                <a:ea typeface="Montserrat Bold"/>
                <a:cs typeface="Montserrat Bold"/>
                <a:sym typeface="Montserrat Bold"/>
              </a:rPr>
              <a:t>Usuarios</a:t>
            </a:r>
          </a:p>
        </p:txBody>
      </p:sp>
      <p:grpSp>
        <p:nvGrpSpPr>
          <p:cNvPr name="Group 37" id="37"/>
          <p:cNvGrpSpPr/>
          <p:nvPr/>
        </p:nvGrpSpPr>
        <p:grpSpPr>
          <a:xfrm rot="0">
            <a:off x="8636098" y="7189382"/>
            <a:ext cx="427914" cy="337999"/>
            <a:chOff x="0" y="0"/>
            <a:chExt cx="1029020" cy="812800"/>
          </a:xfrm>
        </p:grpSpPr>
        <p:sp>
          <p:nvSpPr>
            <p:cNvPr name="Freeform 38" id="38"/>
            <p:cNvSpPr/>
            <p:nvPr/>
          </p:nvSpPr>
          <p:spPr>
            <a:xfrm flipH="false" flipV="false" rot="0">
              <a:off x="0" y="0"/>
              <a:ext cx="1029020" cy="812800"/>
            </a:xfrm>
            <a:custGeom>
              <a:avLst/>
              <a:gdLst/>
              <a:ahLst/>
              <a:cxnLst/>
              <a:rect r="r" b="b" t="t" l="l"/>
              <a:pathLst>
                <a:path h="812800" w="1029020">
                  <a:moveTo>
                    <a:pt x="514510" y="0"/>
                  </a:moveTo>
                  <a:cubicBezTo>
                    <a:pt x="230354" y="0"/>
                    <a:pt x="0" y="181951"/>
                    <a:pt x="0" y="406400"/>
                  </a:cubicBezTo>
                  <a:cubicBezTo>
                    <a:pt x="0" y="630849"/>
                    <a:pt x="230354" y="812800"/>
                    <a:pt x="514510" y="812800"/>
                  </a:cubicBezTo>
                  <a:cubicBezTo>
                    <a:pt x="798666" y="812800"/>
                    <a:pt x="1029020" y="630849"/>
                    <a:pt x="1029020" y="406400"/>
                  </a:cubicBezTo>
                  <a:cubicBezTo>
                    <a:pt x="1029020" y="181951"/>
                    <a:pt x="798666" y="0"/>
                    <a:pt x="514510" y="0"/>
                  </a:cubicBezTo>
                  <a:close/>
                </a:path>
              </a:pathLst>
            </a:custGeom>
            <a:gradFill rotWithShape="true">
              <a:gsLst>
                <a:gs pos="0">
                  <a:srgbClr val="006CCD">
                    <a:alpha val="100000"/>
                  </a:srgbClr>
                </a:gs>
                <a:gs pos="100000">
                  <a:srgbClr val="F5AEFF">
                    <a:alpha val="0"/>
                  </a:srgbClr>
                </a:gs>
              </a:gsLst>
              <a:lin ang="0"/>
            </a:gradFill>
          </p:spPr>
        </p:sp>
        <p:sp>
          <p:nvSpPr>
            <p:cNvPr name="TextBox 39" id="39"/>
            <p:cNvSpPr txBox="true"/>
            <p:nvPr/>
          </p:nvSpPr>
          <p:spPr>
            <a:xfrm>
              <a:off x="96471" y="38100"/>
              <a:ext cx="836078" cy="698500"/>
            </a:xfrm>
            <a:prstGeom prst="rect">
              <a:avLst/>
            </a:prstGeom>
          </p:spPr>
          <p:txBody>
            <a:bodyPr anchor="ctr" rtlCol="false" tIns="50800" lIns="50800" bIns="50800" rIns="50800"/>
            <a:lstStyle/>
            <a:p>
              <a:pPr algn="ctr">
                <a:lnSpc>
                  <a:spcPts val="2199"/>
                </a:lnSpc>
              </a:pPr>
            </a:p>
          </p:txBody>
        </p:sp>
      </p:grpSp>
      <p:grpSp>
        <p:nvGrpSpPr>
          <p:cNvPr name="Group 40" id="40"/>
          <p:cNvGrpSpPr/>
          <p:nvPr/>
        </p:nvGrpSpPr>
        <p:grpSpPr>
          <a:xfrm rot="0">
            <a:off x="9328634" y="7109299"/>
            <a:ext cx="8943673" cy="498164"/>
            <a:chOff x="0" y="0"/>
            <a:chExt cx="2840268" cy="158203"/>
          </a:xfrm>
        </p:grpSpPr>
        <p:sp>
          <p:nvSpPr>
            <p:cNvPr name="Freeform 41" id="41"/>
            <p:cNvSpPr/>
            <p:nvPr/>
          </p:nvSpPr>
          <p:spPr>
            <a:xfrm flipH="false" flipV="false" rot="0">
              <a:off x="0" y="0"/>
              <a:ext cx="2840268" cy="158203"/>
            </a:xfrm>
            <a:custGeom>
              <a:avLst/>
              <a:gdLst/>
              <a:ahLst/>
              <a:cxnLst/>
              <a:rect r="r" b="b" t="t" l="l"/>
              <a:pathLst>
                <a:path h="158203" w="2840268">
                  <a:moveTo>
                    <a:pt x="0" y="0"/>
                  </a:moveTo>
                  <a:lnTo>
                    <a:pt x="2840268" y="0"/>
                  </a:lnTo>
                  <a:lnTo>
                    <a:pt x="2840268"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42" id="42"/>
            <p:cNvSpPr txBox="true"/>
            <p:nvPr/>
          </p:nvSpPr>
          <p:spPr>
            <a:xfrm>
              <a:off x="0" y="-38100"/>
              <a:ext cx="2840268" cy="196303"/>
            </a:xfrm>
            <a:prstGeom prst="rect">
              <a:avLst/>
            </a:prstGeom>
          </p:spPr>
          <p:txBody>
            <a:bodyPr anchor="ctr" rtlCol="false" tIns="50800" lIns="50800" bIns="50800" rIns="50800"/>
            <a:lstStyle/>
            <a:p>
              <a:pPr algn="ctr">
                <a:lnSpc>
                  <a:spcPts val="2199"/>
                </a:lnSpc>
              </a:pPr>
            </a:p>
          </p:txBody>
        </p:sp>
      </p:grpSp>
      <p:sp>
        <p:nvSpPr>
          <p:cNvPr name="TextBox 43" id="43"/>
          <p:cNvSpPr txBox="true"/>
          <p:nvPr/>
        </p:nvSpPr>
        <p:spPr>
          <a:xfrm rot="0">
            <a:off x="8651791" y="7667388"/>
            <a:ext cx="8315625" cy="466305"/>
          </a:xfrm>
          <a:prstGeom prst="rect">
            <a:avLst/>
          </a:prstGeom>
        </p:spPr>
        <p:txBody>
          <a:bodyPr anchor="t" rtlCol="false" tIns="0" lIns="0" bIns="0" rIns="0">
            <a:spAutoFit/>
          </a:bodyPr>
          <a:lstStyle/>
          <a:p>
            <a:pPr algn="l">
              <a:lnSpc>
                <a:spcPts val="1804"/>
              </a:lnSpc>
            </a:pPr>
            <a:r>
              <a:rPr lang="en-US" sz="1431" b="true">
                <a:solidFill>
                  <a:srgbClr val="3E67C8"/>
                </a:solidFill>
                <a:latin typeface="Montserrat Medium"/>
                <a:ea typeface="Montserrat Medium"/>
                <a:cs typeface="Montserrat Medium"/>
                <a:sym typeface="Montserrat Medium"/>
              </a:rPr>
              <a:t>Comprueba la creación de ventas con validaciones de productos y cantidades, y asegura que no se permita crear ventas sin productos o sin un servicio abierto.</a:t>
            </a:r>
          </a:p>
        </p:txBody>
      </p:sp>
      <p:sp>
        <p:nvSpPr>
          <p:cNvPr name="TextBox 44" id="44"/>
          <p:cNvSpPr txBox="true"/>
          <p:nvPr/>
        </p:nvSpPr>
        <p:spPr>
          <a:xfrm rot="0">
            <a:off x="9825079" y="7190832"/>
            <a:ext cx="7444119" cy="325573"/>
          </a:xfrm>
          <a:prstGeom prst="rect">
            <a:avLst/>
          </a:prstGeom>
        </p:spPr>
        <p:txBody>
          <a:bodyPr anchor="t" rtlCol="false" tIns="0" lIns="0" bIns="0" rIns="0">
            <a:spAutoFit/>
          </a:bodyPr>
          <a:lstStyle/>
          <a:p>
            <a:pPr algn="l">
              <a:lnSpc>
                <a:spcPts val="2613"/>
              </a:lnSpc>
            </a:pPr>
            <a:r>
              <a:rPr lang="en-US" sz="2074" b="true">
                <a:solidFill>
                  <a:srgbClr val="FFFFFF"/>
                </a:solidFill>
                <a:latin typeface="Montserrat Bold"/>
                <a:ea typeface="Montserrat Bold"/>
                <a:cs typeface="Montserrat Bold"/>
                <a:sym typeface="Montserrat Bold"/>
              </a:rPr>
              <a:t>Servicios</a:t>
            </a:r>
          </a:p>
        </p:txBody>
      </p:sp>
      <p:grpSp>
        <p:nvGrpSpPr>
          <p:cNvPr name="Group 45" id="45"/>
          <p:cNvGrpSpPr/>
          <p:nvPr/>
        </p:nvGrpSpPr>
        <p:grpSpPr>
          <a:xfrm rot="0">
            <a:off x="8651791" y="8541751"/>
            <a:ext cx="427914" cy="337999"/>
            <a:chOff x="0" y="0"/>
            <a:chExt cx="1029020" cy="812800"/>
          </a:xfrm>
        </p:grpSpPr>
        <p:sp>
          <p:nvSpPr>
            <p:cNvPr name="Freeform 46" id="46"/>
            <p:cNvSpPr/>
            <p:nvPr/>
          </p:nvSpPr>
          <p:spPr>
            <a:xfrm flipH="false" flipV="false" rot="0">
              <a:off x="0" y="0"/>
              <a:ext cx="1029020" cy="812800"/>
            </a:xfrm>
            <a:custGeom>
              <a:avLst/>
              <a:gdLst/>
              <a:ahLst/>
              <a:cxnLst/>
              <a:rect r="r" b="b" t="t" l="l"/>
              <a:pathLst>
                <a:path h="812800" w="1029020">
                  <a:moveTo>
                    <a:pt x="514510" y="0"/>
                  </a:moveTo>
                  <a:cubicBezTo>
                    <a:pt x="230354" y="0"/>
                    <a:pt x="0" y="181951"/>
                    <a:pt x="0" y="406400"/>
                  </a:cubicBezTo>
                  <a:cubicBezTo>
                    <a:pt x="0" y="630849"/>
                    <a:pt x="230354" y="812800"/>
                    <a:pt x="514510" y="812800"/>
                  </a:cubicBezTo>
                  <a:cubicBezTo>
                    <a:pt x="798666" y="812800"/>
                    <a:pt x="1029020" y="630849"/>
                    <a:pt x="1029020" y="406400"/>
                  </a:cubicBezTo>
                  <a:cubicBezTo>
                    <a:pt x="1029020" y="181951"/>
                    <a:pt x="798666" y="0"/>
                    <a:pt x="514510" y="0"/>
                  </a:cubicBezTo>
                  <a:close/>
                </a:path>
              </a:pathLst>
            </a:custGeom>
            <a:gradFill rotWithShape="true">
              <a:gsLst>
                <a:gs pos="0">
                  <a:srgbClr val="006CCD">
                    <a:alpha val="100000"/>
                  </a:srgbClr>
                </a:gs>
                <a:gs pos="100000">
                  <a:srgbClr val="F5AEFF">
                    <a:alpha val="0"/>
                  </a:srgbClr>
                </a:gs>
              </a:gsLst>
              <a:lin ang="0"/>
            </a:gradFill>
          </p:spPr>
        </p:sp>
        <p:sp>
          <p:nvSpPr>
            <p:cNvPr name="TextBox 47" id="47"/>
            <p:cNvSpPr txBox="true"/>
            <p:nvPr/>
          </p:nvSpPr>
          <p:spPr>
            <a:xfrm>
              <a:off x="96471" y="38100"/>
              <a:ext cx="836078" cy="698500"/>
            </a:xfrm>
            <a:prstGeom prst="rect">
              <a:avLst/>
            </a:prstGeom>
          </p:spPr>
          <p:txBody>
            <a:bodyPr anchor="ctr" rtlCol="false" tIns="50800" lIns="50800" bIns="50800" rIns="50800"/>
            <a:lstStyle/>
            <a:p>
              <a:pPr algn="ctr">
                <a:lnSpc>
                  <a:spcPts val="2199"/>
                </a:lnSpc>
              </a:pPr>
            </a:p>
          </p:txBody>
        </p:sp>
      </p:grpSp>
      <p:grpSp>
        <p:nvGrpSpPr>
          <p:cNvPr name="Group 48" id="48"/>
          <p:cNvGrpSpPr/>
          <p:nvPr/>
        </p:nvGrpSpPr>
        <p:grpSpPr>
          <a:xfrm rot="0">
            <a:off x="9344327" y="8461669"/>
            <a:ext cx="8943673" cy="498164"/>
            <a:chOff x="0" y="0"/>
            <a:chExt cx="2840268" cy="158203"/>
          </a:xfrm>
        </p:grpSpPr>
        <p:sp>
          <p:nvSpPr>
            <p:cNvPr name="Freeform 49" id="49"/>
            <p:cNvSpPr/>
            <p:nvPr/>
          </p:nvSpPr>
          <p:spPr>
            <a:xfrm flipH="false" flipV="false" rot="0">
              <a:off x="0" y="0"/>
              <a:ext cx="2840268" cy="158203"/>
            </a:xfrm>
            <a:custGeom>
              <a:avLst/>
              <a:gdLst/>
              <a:ahLst/>
              <a:cxnLst/>
              <a:rect r="r" b="b" t="t" l="l"/>
              <a:pathLst>
                <a:path h="158203" w="2840268">
                  <a:moveTo>
                    <a:pt x="0" y="0"/>
                  </a:moveTo>
                  <a:lnTo>
                    <a:pt x="2840268" y="0"/>
                  </a:lnTo>
                  <a:lnTo>
                    <a:pt x="2840268"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50" id="50"/>
            <p:cNvSpPr txBox="true"/>
            <p:nvPr/>
          </p:nvSpPr>
          <p:spPr>
            <a:xfrm>
              <a:off x="0" y="-38100"/>
              <a:ext cx="2840268" cy="196303"/>
            </a:xfrm>
            <a:prstGeom prst="rect">
              <a:avLst/>
            </a:prstGeom>
          </p:spPr>
          <p:txBody>
            <a:bodyPr anchor="ctr" rtlCol="false" tIns="50800" lIns="50800" bIns="50800" rIns="50800"/>
            <a:lstStyle/>
            <a:p>
              <a:pPr algn="ctr">
                <a:lnSpc>
                  <a:spcPts val="2199"/>
                </a:lnSpc>
              </a:pPr>
            </a:p>
          </p:txBody>
        </p:sp>
      </p:grpSp>
      <p:sp>
        <p:nvSpPr>
          <p:cNvPr name="TextBox 51" id="51"/>
          <p:cNvSpPr txBox="true"/>
          <p:nvPr/>
        </p:nvSpPr>
        <p:spPr>
          <a:xfrm rot="0">
            <a:off x="8667483" y="9087820"/>
            <a:ext cx="8315625" cy="466305"/>
          </a:xfrm>
          <a:prstGeom prst="rect">
            <a:avLst/>
          </a:prstGeom>
        </p:spPr>
        <p:txBody>
          <a:bodyPr anchor="t" rtlCol="false" tIns="0" lIns="0" bIns="0" rIns="0">
            <a:spAutoFit/>
          </a:bodyPr>
          <a:lstStyle/>
          <a:p>
            <a:pPr algn="l">
              <a:lnSpc>
                <a:spcPts val="1804"/>
              </a:lnSpc>
            </a:pPr>
            <a:r>
              <a:rPr lang="en-US" sz="1431" b="true">
                <a:solidFill>
                  <a:srgbClr val="3E67C8"/>
                </a:solidFill>
                <a:latin typeface="Montserrat Medium"/>
                <a:ea typeface="Montserrat Medium"/>
                <a:cs typeface="Montserrat Medium"/>
                <a:sym typeface="Montserrat Medium"/>
              </a:rPr>
              <a:t>Comprueba la creación de ventas con validaciones de productos y cantidades, y asegura que no se permita crear ventas sin productos o sin un servicio abierto.</a:t>
            </a:r>
          </a:p>
        </p:txBody>
      </p:sp>
      <p:sp>
        <p:nvSpPr>
          <p:cNvPr name="TextBox 52" id="52"/>
          <p:cNvSpPr txBox="true"/>
          <p:nvPr/>
        </p:nvSpPr>
        <p:spPr>
          <a:xfrm rot="0">
            <a:off x="9840771" y="8543202"/>
            <a:ext cx="7444119" cy="325573"/>
          </a:xfrm>
          <a:prstGeom prst="rect">
            <a:avLst/>
          </a:prstGeom>
        </p:spPr>
        <p:txBody>
          <a:bodyPr anchor="t" rtlCol="false" tIns="0" lIns="0" bIns="0" rIns="0">
            <a:spAutoFit/>
          </a:bodyPr>
          <a:lstStyle/>
          <a:p>
            <a:pPr algn="l">
              <a:lnSpc>
                <a:spcPts val="2613"/>
              </a:lnSpc>
            </a:pPr>
            <a:r>
              <a:rPr lang="en-US" sz="2074" b="true">
                <a:solidFill>
                  <a:srgbClr val="FFFFFF"/>
                </a:solidFill>
                <a:latin typeface="Montserrat Bold"/>
                <a:ea typeface="Montserrat Bold"/>
                <a:cs typeface="Montserrat Bold"/>
                <a:sym typeface="Montserrat Bold"/>
              </a:rPr>
              <a:t>Ventas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AutoShape 3" id="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4" id="4"/>
          <p:cNvSpPr/>
          <p:nvPr/>
        </p:nvSpPr>
        <p:spPr>
          <a:xfrm flipH="false" flipV="false" rot="0">
            <a:off x="10861018" y="2127224"/>
            <a:ext cx="6190978" cy="6754909"/>
          </a:xfrm>
          <a:custGeom>
            <a:avLst/>
            <a:gdLst/>
            <a:ahLst/>
            <a:cxnLst/>
            <a:rect r="r" b="b" t="t" l="l"/>
            <a:pathLst>
              <a:path h="6754909" w="6190978">
                <a:moveTo>
                  <a:pt x="0" y="0"/>
                </a:moveTo>
                <a:lnTo>
                  <a:pt x="6190979" y="0"/>
                </a:lnTo>
                <a:lnTo>
                  <a:pt x="6190979" y="6754909"/>
                </a:lnTo>
                <a:lnTo>
                  <a:pt x="0" y="67549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9731288" y="3237278"/>
            <a:ext cx="2650891" cy="265089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8" id="8"/>
          <p:cNvSpPr/>
          <p:nvPr/>
        </p:nvSpPr>
        <p:spPr>
          <a:xfrm flipH="true" flipV="true" rot="0">
            <a:off x="-9247639" y="826969"/>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5">
              <a:alphaModFix amt="31000"/>
            </a:blip>
            <a:stretch>
              <a:fillRect l="0" t="0" r="0" b="0"/>
            </a:stretch>
          </a:blipFill>
        </p:spPr>
      </p:sp>
      <p:sp>
        <p:nvSpPr>
          <p:cNvPr name="TextBox 9" id="9"/>
          <p:cNvSpPr txBox="true"/>
          <p:nvPr/>
        </p:nvSpPr>
        <p:spPr>
          <a:xfrm rot="0">
            <a:off x="408038" y="2910661"/>
            <a:ext cx="11974141"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Mejoras Futuras</a:t>
            </a:r>
          </a:p>
        </p:txBody>
      </p:sp>
      <p:grpSp>
        <p:nvGrpSpPr>
          <p:cNvPr name="Group 10" id="10"/>
          <p:cNvGrpSpPr/>
          <p:nvPr/>
        </p:nvGrpSpPr>
        <p:grpSpPr>
          <a:xfrm rot="0">
            <a:off x="1028700" y="4659285"/>
            <a:ext cx="748784" cy="407555"/>
            <a:chOff x="0" y="0"/>
            <a:chExt cx="1493326" cy="812800"/>
          </a:xfrm>
        </p:grpSpPr>
        <p:sp>
          <p:nvSpPr>
            <p:cNvPr name="Freeform 11" id="11"/>
            <p:cNvSpPr/>
            <p:nvPr/>
          </p:nvSpPr>
          <p:spPr>
            <a:xfrm flipH="false" flipV="false" rot="0">
              <a:off x="0" y="0"/>
              <a:ext cx="1493326" cy="812800"/>
            </a:xfrm>
            <a:custGeom>
              <a:avLst/>
              <a:gdLst/>
              <a:ahLst/>
              <a:cxnLst/>
              <a:rect r="r" b="b" t="t" l="l"/>
              <a:pathLst>
                <a:path h="812800" w="1493326">
                  <a:moveTo>
                    <a:pt x="746663" y="0"/>
                  </a:moveTo>
                  <a:cubicBezTo>
                    <a:pt x="334292" y="0"/>
                    <a:pt x="0" y="181951"/>
                    <a:pt x="0" y="406400"/>
                  </a:cubicBezTo>
                  <a:cubicBezTo>
                    <a:pt x="0" y="630849"/>
                    <a:pt x="334292" y="812800"/>
                    <a:pt x="746663" y="812800"/>
                  </a:cubicBezTo>
                  <a:cubicBezTo>
                    <a:pt x="1159033" y="812800"/>
                    <a:pt x="1493326" y="630849"/>
                    <a:pt x="1493326" y="406400"/>
                  </a:cubicBezTo>
                  <a:cubicBezTo>
                    <a:pt x="1493326" y="181951"/>
                    <a:pt x="1159033" y="0"/>
                    <a:pt x="746663" y="0"/>
                  </a:cubicBezTo>
                  <a:close/>
                </a:path>
              </a:pathLst>
            </a:custGeom>
            <a:gradFill rotWithShape="true">
              <a:gsLst>
                <a:gs pos="0">
                  <a:srgbClr val="006CCD">
                    <a:alpha val="100000"/>
                  </a:srgbClr>
                </a:gs>
                <a:gs pos="100000">
                  <a:srgbClr val="041D57">
                    <a:alpha val="49500"/>
                  </a:srgbClr>
                </a:gs>
              </a:gsLst>
              <a:lin ang="0"/>
            </a:gradFill>
          </p:spPr>
        </p:sp>
        <p:sp>
          <p:nvSpPr>
            <p:cNvPr name="TextBox 12" id="12"/>
            <p:cNvSpPr txBox="true"/>
            <p:nvPr/>
          </p:nvSpPr>
          <p:spPr>
            <a:xfrm>
              <a:off x="139999" y="38100"/>
              <a:ext cx="1213327" cy="698500"/>
            </a:xfrm>
            <a:prstGeom prst="rect">
              <a:avLst/>
            </a:prstGeom>
          </p:spPr>
          <p:txBody>
            <a:bodyPr anchor="ctr" rtlCol="false" tIns="50800" lIns="50800" bIns="50800" rIns="50800"/>
            <a:lstStyle/>
            <a:p>
              <a:pPr algn="ctr">
                <a:lnSpc>
                  <a:spcPts val="2199"/>
                </a:lnSpc>
              </a:pPr>
            </a:p>
          </p:txBody>
        </p:sp>
      </p:grpSp>
      <p:grpSp>
        <p:nvGrpSpPr>
          <p:cNvPr name="Group 13" id="13"/>
          <p:cNvGrpSpPr/>
          <p:nvPr/>
        </p:nvGrpSpPr>
        <p:grpSpPr>
          <a:xfrm rot="0">
            <a:off x="2240534" y="4562723"/>
            <a:ext cx="7028790" cy="600679"/>
            <a:chOff x="0" y="0"/>
            <a:chExt cx="1851204" cy="158203"/>
          </a:xfrm>
        </p:grpSpPr>
        <p:sp>
          <p:nvSpPr>
            <p:cNvPr name="Freeform 14" id="14"/>
            <p:cNvSpPr/>
            <p:nvPr/>
          </p:nvSpPr>
          <p:spPr>
            <a:xfrm flipH="false" flipV="false" rot="0">
              <a:off x="0" y="0"/>
              <a:ext cx="1851204" cy="158203"/>
            </a:xfrm>
            <a:custGeom>
              <a:avLst/>
              <a:gdLst/>
              <a:ahLst/>
              <a:cxnLst/>
              <a:rect r="r" b="b" t="t" l="l"/>
              <a:pathLst>
                <a:path h="158203" w="1851204">
                  <a:moveTo>
                    <a:pt x="0" y="0"/>
                  </a:moveTo>
                  <a:lnTo>
                    <a:pt x="1851204" y="0"/>
                  </a:lnTo>
                  <a:lnTo>
                    <a:pt x="1851204"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15" id="15"/>
            <p:cNvSpPr txBox="true"/>
            <p:nvPr/>
          </p:nvSpPr>
          <p:spPr>
            <a:xfrm>
              <a:off x="0" y="-38100"/>
              <a:ext cx="1851204" cy="196303"/>
            </a:xfrm>
            <a:prstGeom prst="rect">
              <a:avLst/>
            </a:prstGeom>
          </p:spPr>
          <p:txBody>
            <a:bodyPr anchor="ctr" rtlCol="false" tIns="50800" lIns="50800" bIns="50800" rIns="50800"/>
            <a:lstStyle/>
            <a:p>
              <a:pPr algn="ctr">
                <a:lnSpc>
                  <a:spcPts val="2199"/>
                </a:lnSpc>
              </a:pPr>
            </a:p>
          </p:txBody>
        </p:sp>
      </p:grpSp>
      <p:sp>
        <p:nvSpPr>
          <p:cNvPr name="TextBox 16" id="16"/>
          <p:cNvSpPr txBox="true"/>
          <p:nvPr/>
        </p:nvSpPr>
        <p:spPr>
          <a:xfrm rot="0">
            <a:off x="2507481" y="4662995"/>
            <a:ext cx="7755245" cy="790757"/>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Sistema de Ticket por  Venta Realizada</a:t>
            </a:r>
          </a:p>
          <a:p>
            <a:pPr algn="l">
              <a:lnSpc>
                <a:spcPts val="3151"/>
              </a:lnSpc>
            </a:pPr>
          </a:p>
        </p:txBody>
      </p:sp>
      <p:grpSp>
        <p:nvGrpSpPr>
          <p:cNvPr name="Group 17" id="17"/>
          <p:cNvGrpSpPr/>
          <p:nvPr/>
        </p:nvGrpSpPr>
        <p:grpSpPr>
          <a:xfrm rot="0">
            <a:off x="1028700" y="6728140"/>
            <a:ext cx="748784" cy="407555"/>
            <a:chOff x="0" y="0"/>
            <a:chExt cx="1493326" cy="812800"/>
          </a:xfrm>
        </p:grpSpPr>
        <p:sp>
          <p:nvSpPr>
            <p:cNvPr name="Freeform 18" id="18"/>
            <p:cNvSpPr/>
            <p:nvPr/>
          </p:nvSpPr>
          <p:spPr>
            <a:xfrm flipH="false" flipV="false" rot="0">
              <a:off x="0" y="0"/>
              <a:ext cx="1493326" cy="812800"/>
            </a:xfrm>
            <a:custGeom>
              <a:avLst/>
              <a:gdLst/>
              <a:ahLst/>
              <a:cxnLst/>
              <a:rect r="r" b="b" t="t" l="l"/>
              <a:pathLst>
                <a:path h="812800" w="1493326">
                  <a:moveTo>
                    <a:pt x="746663" y="0"/>
                  </a:moveTo>
                  <a:cubicBezTo>
                    <a:pt x="334292" y="0"/>
                    <a:pt x="0" y="181951"/>
                    <a:pt x="0" y="406400"/>
                  </a:cubicBezTo>
                  <a:cubicBezTo>
                    <a:pt x="0" y="630849"/>
                    <a:pt x="334292" y="812800"/>
                    <a:pt x="746663" y="812800"/>
                  </a:cubicBezTo>
                  <a:cubicBezTo>
                    <a:pt x="1159033" y="812800"/>
                    <a:pt x="1493326" y="630849"/>
                    <a:pt x="1493326" y="406400"/>
                  </a:cubicBezTo>
                  <a:cubicBezTo>
                    <a:pt x="1493326" y="181951"/>
                    <a:pt x="1159033" y="0"/>
                    <a:pt x="746663" y="0"/>
                  </a:cubicBezTo>
                  <a:close/>
                </a:path>
              </a:pathLst>
            </a:custGeom>
            <a:gradFill rotWithShape="true">
              <a:gsLst>
                <a:gs pos="0">
                  <a:srgbClr val="006CCD">
                    <a:alpha val="100000"/>
                  </a:srgbClr>
                </a:gs>
                <a:gs pos="100000">
                  <a:srgbClr val="041D57">
                    <a:alpha val="49500"/>
                  </a:srgbClr>
                </a:gs>
              </a:gsLst>
              <a:lin ang="0"/>
            </a:gradFill>
          </p:spPr>
        </p:sp>
        <p:sp>
          <p:nvSpPr>
            <p:cNvPr name="TextBox 19" id="19"/>
            <p:cNvSpPr txBox="true"/>
            <p:nvPr/>
          </p:nvSpPr>
          <p:spPr>
            <a:xfrm>
              <a:off x="139999" y="38100"/>
              <a:ext cx="1213327" cy="698500"/>
            </a:xfrm>
            <a:prstGeom prst="rect">
              <a:avLst/>
            </a:prstGeom>
          </p:spPr>
          <p:txBody>
            <a:bodyPr anchor="ctr" rtlCol="false" tIns="50800" lIns="50800" bIns="50800" rIns="50800"/>
            <a:lstStyle/>
            <a:p>
              <a:pPr algn="ctr">
                <a:lnSpc>
                  <a:spcPts val="2199"/>
                </a:lnSpc>
              </a:pPr>
            </a:p>
          </p:txBody>
        </p:sp>
      </p:grpSp>
      <p:grpSp>
        <p:nvGrpSpPr>
          <p:cNvPr name="Group 20" id="20"/>
          <p:cNvGrpSpPr/>
          <p:nvPr/>
        </p:nvGrpSpPr>
        <p:grpSpPr>
          <a:xfrm rot="0">
            <a:off x="2240534" y="6631578"/>
            <a:ext cx="7028790" cy="600679"/>
            <a:chOff x="0" y="0"/>
            <a:chExt cx="1851204" cy="158203"/>
          </a:xfrm>
        </p:grpSpPr>
        <p:sp>
          <p:nvSpPr>
            <p:cNvPr name="Freeform 21" id="21"/>
            <p:cNvSpPr/>
            <p:nvPr/>
          </p:nvSpPr>
          <p:spPr>
            <a:xfrm flipH="false" flipV="false" rot="0">
              <a:off x="0" y="0"/>
              <a:ext cx="1851204" cy="158203"/>
            </a:xfrm>
            <a:custGeom>
              <a:avLst/>
              <a:gdLst/>
              <a:ahLst/>
              <a:cxnLst/>
              <a:rect r="r" b="b" t="t" l="l"/>
              <a:pathLst>
                <a:path h="158203" w="1851204">
                  <a:moveTo>
                    <a:pt x="0" y="0"/>
                  </a:moveTo>
                  <a:lnTo>
                    <a:pt x="1851204" y="0"/>
                  </a:lnTo>
                  <a:lnTo>
                    <a:pt x="1851204"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22" id="22"/>
            <p:cNvSpPr txBox="true"/>
            <p:nvPr/>
          </p:nvSpPr>
          <p:spPr>
            <a:xfrm>
              <a:off x="0" y="-38100"/>
              <a:ext cx="1851204" cy="196303"/>
            </a:xfrm>
            <a:prstGeom prst="rect">
              <a:avLst/>
            </a:prstGeom>
          </p:spPr>
          <p:txBody>
            <a:bodyPr anchor="ctr" rtlCol="false" tIns="50800" lIns="50800" bIns="50800" rIns="50800"/>
            <a:lstStyle/>
            <a:p>
              <a:pPr algn="ctr">
                <a:lnSpc>
                  <a:spcPts val="2199"/>
                </a:lnSpc>
              </a:pPr>
            </a:p>
          </p:txBody>
        </p:sp>
      </p:grpSp>
      <p:sp>
        <p:nvSpPr>
          <p:cNvPr name="TextBox 23" id="23"/>
          <p:cNvSpPr txBox="true"/>
          <p:nvPr/>
        </p:nvSpPr>
        <p:spPr>
          <a:xfrm rot="0">
            <a:off x="2507481" y="6731850"/>
            <a:ext cx="6994312"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 Comandas a Través Móviles</a:t>
            </a:r>
          </a:p>
        </p:txBody>
      </p:sp>
      <p:grpSp>
        <p:nvGrpSpPr>
          <p:cNvPr name="Group 24" id="24"/>
          <p:cNvGrpSpPr/>
          <p:nvPr/>
        </p:nvGrpSpPr>
        <p:grpSpPr>
          <a:xfrm rot="0">
            <a:off x="1028700" y="8754183"/>
            <a:ext cx="748784" cy="407555"/>
            <a:chOff x="0" y="0"/>
            <a:chExt cx="1493326" cy="812800"/>
          </a:xfrm>
        </p:grpSpPr>
        <p:sp>
          <p:nvSpPr>
            <p:cNvPr name="Freeform 25" id="25"/>
            <p:cNvSpPr/>
            <p:nvPr/>
          </p:nvSpPr>
          <p:spPr>
            <a:xfrm flipH="false" flipV="false" rot="0">
              <a:off x="0" y="0"/>
              <a:ext cx="1493326" cy="812800"/>
            </a:xfrm>
            <a:custGeom>
              <a:avLst/>
              <a:gdLst/>
              <a:ahLst/>
              <a:cxnLst/>
              <a:rect r="r" b="b" t="t" l="l"/>
              <a:pathLst>
                <a:path h="812800" w="1493326">
                  <a:moveTo>
                    <a:pt x="746663" y="0"/>
                  </a:moveTo>
                  <a:cubicBezTo>
                    <a:pt x="334292" y="0"/>
                    <a:pt x="0" y="181951"/>
                    <a:pt x="0" y="406400"/>
                  </a:cubicBezTo>
                  <a:cubicBezTo>
                    <a:pt x="0" y="630849"/>
                    <a:pt x="334292" y="812800"/>
                    <a:pt x="746663" y="812800"/>
                  </a:cubicBezTo>
                  <a:cubicBezTo>
                    <a:pt x="1159033" y="812800"/>
                    <a:pt x="1493326" y="630849"/>
                    <a:pt x="1493326" y="406400"/>
                  </a:cubicBezTo>
                  <a:cubicBezTo>
                    <a:pt x="1493326" y="181951"/>
                    <a:pt x="1159033" y="0"/>
                    <a:pt x="746663" y="0"/>
                  </a:cubicBezTo>
                  <a:close/>
                </a:path>
              </a:pathLst>
            </a:custGeom>
            <a:gradFill rotWithShape="true">
              <a:gsLst>
                <a:gs pos="0">
                  <a:srgbClr val="006CCD">
                    <a:alpha val="100000"/>
                  </a:srgbClr>
                </a:gs>
                <a:gs pos="100000">
                  <a:srgbClr val="041D57">
                    <a:alpha val="49500"/>
                  </a:srgbClr>
                </a:gs>
              </a:gsLst>
              <a:lin ang="0"/>
            </a:gradFill>
          </p:spPr>
        </p:sp>
        <p:sp>
          <p:nvSpPr>
            <p:cNvPr name="TextBox 26" id="26"/>
            <p:cNvSpPr txBox="true"/>
            <p:nvPr/>
          </p:nvSpPr>
          <p:spPr>
            <a:xfrm>
              <a:off x="139999" y="38100"/>
              <a:ext cx="1213327" cy="698500"/>
            </a:xfrm>
            <a:prstGeom prst="rect">
              <a:avLst/>
            </a:prstGeom>
          </p:spPr>
          <p:txBody>
            <a:bodyPr anchor="ctr" rtlCol="false" tIns="50800" lIns="50800" bIns="50800" rIns="50800"/>
            <a:lstStyle/>
            <a:p>
              <a:pPr algn="ctr">
                <a:lnSpc>
                  <a:spcPts val="2199"/>
                </a:lnSpc>
              </a:pPr>
            </a:p>
          </p:txBody>
        </p:sp>
      </p:grpSp>
      <p:grpSp>
        <p:nvGrpSpPr>
          <p:cNvPr name="Group 27" id="27"/>
          <p:cNvGrpSpPr/>
          <p:nvPr/>
        </p:nvGrpSpPr>
        <p:grpSpPr>
          <a:xfrm rot="0">
            <a:off x="2240534" y="8657621"/>
            <a:ext cx="7028790" cy="600679"/>
            <a:chOff x="0" y="0"/>
            <a:chExt cx="1851204" cy="158203"/>
          </a:xfrm>
        </p:grpSpPr>
        <p:sp>
          <p:nvSpPr>
            <p:cNvPr name="Freeform 28" id="28"/>
            <p:cNvSpPr/>
            <p:nvPr/>
          </p:nvSpPr>
          <p:spPr>
            <a:xfrm flipH="false" flipV="false" rot="0">
              <a:off x="0" y="0"/>
              <a:ext cx="1851204" cy="158203"/>
            </a:xfrm>
            <a:custGeom>
              <a:avLst/>
              <a:gdLst/>
              <a:ahLst/>
              <a:cxnLst/>
              <a:rect r="r" b="b" t="t" l="l"/>
              <a:pathLst>
                <a:path h="158203" w="1851204">
                  <a:moveTo>
                    <a:pt x="0" y="0"/>
                  </a:moveTo>
                  <a:lnTo>
                    <a:pt x="1851204" y="0"/>
                  </a:lnTo>
                  <a:lnTo>
                    <a:pt x="1851204"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29" id="29"/>
            <p:cNvSpPr txBox="true"/>
            <p:nvPr/>
          </p:nvSpPr>
          <p:spPr>
            <a:xfrm>
              <a:off x="0" y="-38100"/>
              <a:ext cx="1851204" cy="196303"/>
            </a:xfrm>
            <a:prstGeom prst="rect">
              <a:avLst/>
            </a:prstGeom>
          </p:spPr>
          <p:txBody>
            <a:bodyPr anchor="ctr" rtlCol="false" tIns="50800" lIns="50800" bIns="50800" rIns="50800"/>
            <a:lstStyle/>
            <a:p>
              <a:pPr algn="ctr">
                <a:lnSpc>
                  <a:spcPts val="2199"/>
                </a:lnSpc>
              </a:pPr>
            </a:p>
          </p:txBody>
        </p:sp>
      </p:grpSp>
      <p:sp>
        <p:nvSpPr>
          <p:cNvPr name="TextBox 30" id="30"/>
          <p:cNvSpPr txBox="true"/>
          <p:nvPr/>
        </p:nvSpPr>
        <p:spPr>
          <a:xfrm rot="0">
            <a:off x="2507481" y="8757893"/>
            <a:ext cx="6994312" cy="1190903"/>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Mejoras en el Diseño del TPV</a:t>
            </a:r>
          </a:p>
          <a:p>
            <a:pPr algn="l">
              <a:lnSpc>
                <a:spcPts val="3151"/>
              </a:lnSpc>
            </a:pPr>
          </a:p>
          <a:p>
            <a:pPr algn="l">
              <a:lnSpc>
                <a:spcPts val="3151"/>
              </a:lnSpc>
            </a:pPr>
          </a:p>
        </p:txBody>
      </p:sp>
      <p:sp>
        <p:nvSpPr>
          <p:cNvPr name="TextBox 31" id="31"/>
          <p:cNvSpPr txBox="true"/>
          <p:nvPr/>
        </p:nvSpPr>
        <p:spPr>
          <a:xfrm rot="0">
            <a:off x="2325689" y="5302002"/>
            <a:ext cx="7028790" cy="1382638"/>
          </a:xfrm>
          <a:prstGeom prst="rect">
            <a:avLst/>
          </a:prstGeom>
        </p:spPr>
        <p:txBody>
          <a:bodyPr anchor="t" rtlCol="false" tIns="0" lIns="0" bIns="0" rIns="0">
            <a:spAutoFit/>
          </a:bodyPr>
          <a:lstStyle/>
          <a:p>
            <a:pPr algn="l" marL="309168" indent="-154584" lvl="1">
              <a:lnSpc>
                <a:spcPts val="1804"/>
              </a:lnSpc>
              <a:buFont typeface="Arial"/>
              <a:buChar char="•"/>
            </a:pPr>
            <a:r>
              <a:rPr lang="en-US" b="true" sz="1431">
                <a:solidFill>
                  <a:srgbClr val="3E67C8"/>
                </a:solidFill>
                <a:latin typeface="Montserrat Medium"/>
                <a:ea typeface="Montserrat Medium"/>
                <a:cs typeface="Montserrat Medium"/>
                <a:sym typeface="Montserrat Medium"/>
              </a:rPr>
              <a:t>Implementar la generación e impresión automática de tickets para cada venta.</a:t>
            </a:r>
          </a:p>
          <a:p>
            <a:pPr algn="l" marL="309168" indent="-154584" lvl="1">
              <a:lnSpc>
                <a:spcPts val="1804"/>
              </a:lnSpc>
              <a:buFont typeface="Arial"/>
              <a:buChar char="•"/>
            </a:pPr>
            <a:r>
              <a:rPr lang="en-US" b="true" sz="1431">
                <a:solidFill>
                  <a:srgbClr val="3E67C8"/>
                </a:solidFill>
                <a:latin typeface="Montserrat Medium"/>
                <a:ea typeface="Montserrat Medium"/>
                <a:cs typeface="Montserrat Medium"/>
                <a:sym typeface="Montserrat Medium"/>
              </a:rPr>
              <a:t>Mejorar el control de ventas y facilitar la entrega de comprobantes al cliente.</a:t>
            </a:r>
          </a:p>
          <a:p>
            <a:pPr algn="l" marL="309168" indent="-154584" lvl="1">
              <a:lnSpc>
                <a:spcPts val="1804"/>
              </a:lnSpc>
              <a:buFont typeface="Arial"/>
              <a:buChar char="•"/>
            </a:pPr>
            <a:r>
              <a:rPr lang="en-US" b="true" sz="1431">
                <a:solidFill>
                  <a:srgbClr val="3E67C8"/>
                </a:solidFill>
                <a:latin typeface="Montserrat Medium"/>
                <a:ea typeface="Montserrat Medium"/>
                <a:cs typeface="Montserrat Medium"/>
                <a:sym typeface="Montserrat Medium"/>
              </a:rPr>
              <a:t>Ofrecer un registro físico y digital útil para auditorías y conciliaciones.</a:t>
            </a:r>
          </a:p>
          <a:p>
            <a:pPr algn="l">
              <a:lnSpc>
                <a:spcPts val="1804"/>
              </a:lnSpc>
            </a:pPr>
          </a:p>
        </p:txBody>
      </p:sp>
      <p:sp>
        <p:nvSpPr>
          <p:cNvPr name="TextBox 32" id="32"/>
          <p:cNvSpPr txBox="true"/>
          <p:nvPr/>
        </p:nvSpPr>
        <p:spPr>
          <a:xfrm rot="0">
            <a:off x="2240534" y="7274984"/>
            <a:ext cx="7028790" cy="1382638"/>
          </a:xfrm>
          <a:prstGeom prst="rect">
            <a:avLst/>
          </a:prstGeom>
        </p:spPr>
        <p:txBody>
          <a:bodyPr anchor="t" rtlCol="false" tIns="0" lIns="0" bIns="0" rIns="0">
            <a:spAutoFit/>
          </a:bodyPr>
          <a:lstStyle/>
          <a:p>
            <a:pPr algn="l" marL="309168" indent="-154584" lvl="1">
              <a:lnSpc>
                <a:spcPts val="1804"/>
              </a:lnSpc>
              <a:buFont typeface="Arial"/>
              <a:buChar char="•"/>
            </a:pPr>
            <a:r>
              <a:rPr lang="en-US" b="true" sz="1431">
                <a:solidFill>
                  <a:srgbClr val="3E67C8"/>
                </a:solidFill>
                <a:latin typeface="Montserrat Medium"/>
                <a:ea typeface="Montserrat Medium"/>
                <a:cs typeface="Montserrat Medium"/>
                <a:sym typeface="Montserrat Medium"/>
              </a:rPr>
              <a:t>Implementar la generación e impresión automática de tickets para cada venta.</a:t>
            </a:r>
          </a:p>
          <a:p>
            <a:pPr algn="l" marL="309168" indent="-154584" lvl="1">
              <a:lnSpc>
                <a:spcPts val="1804"/>
              </a:lnSpc>
              <a:buFont typeface="Arial"/>
              <a:buChar char="•"/>
            </a:pPr>
            <a:r>
              <a:rPr lang="en-US" b="true" sz="1431">
                <a:solidFill>
                  <a:srgbClr val="3E67C8"/>
                </a:solidFill>
                <a:latin typeface="Montserrat Medium"/>
                <a:ea typeface="Montserrat Medium"/>
                <a:cs typeface="Montserrat Medium"/>
                <a:sym typeface="Montserrat Medium"/>
              </a:rPr>
              <a:t>Mejorar el control de ventas y facilitar la entrega de comprobantes al cliente.</a:t>
            </a:r>
          </a:p>
          <a:p>
            <a:pPr algn="l" marL="309168" indent="-154584" lvl="1">
              <a:lnSpc>
                <a:spcPts val="1804"/>
              </a:lnSpc>
              <a:buFont typeface="Arial"/>
              <a:buChar char="•"/>
            </a:pPr>
            <a:r>
              <a:rPr lang="en-US" b="true" sz="1431">
                <a:solidFill>
                  <a:srgbClr val="3E67C8"/>
                </a:solidFill>
                <a:latin typeface="Montserrat Medium"/>
                <a:ea typeface="Montserrat Medium"/>
                <a:cs typeface="Montserrat Medium"/>
                <a:sym typeface="Montserrat Medium"/>
              </a:rPr>
              <a:t>Ofrecer un registro físico y digital útil para auditorías y conciliaciones.</a:t>
            </a:r>
          </a:p>
          <a:p>
            <a:pPr algn="l">
              <a:lnSpc>
                <a:spcPts val="1804"/>
              </a:lnSpc>
            </a:pPr>
          </a:p>
        </p:txBody>
      </p:sp>
      <p:sp>
        <p:nvSpPr>
          <p:cNvPr name="TextBox 33" id="33"/>
          <p:cNvSpPr txBox="true"/>
          <p:nvPr/>
        </p:nvSpPr>
        <p:spPr>
          <a:xfrm rot="0">
            <a:off x="2230572" y="9339057"/>
            <a:ext cx="7219024" cy="1153554"/>
          </a:xfrm>
          <a:prstGeom prst="rect">
            <a:avLst/>
          </a:prstGeom>
        </p:spPr>
        <p:txBody>
          <a:bodyPr anchor="t" rtlCol="false" tIns="0" lIns="0" bIns="0" rIns="0">
            <a:spAutoFit/>
          </a:bodyPr>
          <a:lstStyle/>
          <a:p>
            <a:pPr algn="l" marL="309168" indent="-154584" lvl="1">
              <a:lnSpc>
                <a:spcPts val="1804"/>
              </a:lnSpc>
              <a:buFont typeface="Arial"/>
              <a:buChar char="•"/>
            </a:pPr>
            <a:r>
              <a:rPr lang="en-US" b="true" sz="1431">
                <a:solidFill>
                  <a:srgbClr val="3E67C8"/>
                </a:solidFill>
                <a:latin typeface="Montserrat Medium"/>
                <a:ea typeface="Montserrat Medium"/>
                <a:cs typeface="Montserrat Medium"/>
                <a:sym typeface="Montserrat Medium"/>
              </a:rPr>
              <a:t>Actualizar el diseño de la interfaz para mejorar la experiencia de usuario (UX).</a:t>
            </a:r>
          </a:p>
          <a:p>
            <a:pPr algn="l" marL="309168" indent="-154584" lvl="1">
              <a:lnSpc>
                <a:spcPts val="1804"/>
              </a:lnSpc>
              <a:buFont typeface="Arial"/>
              <a:buChar char="•"/>
            </a:pPr>
            <a:r>
              <a:rPr lang="en-US" b="true" sz="1431">
                <a:solidFill>
                  <a:srgbClr val="3E67C8"/>
                </a:solidFill>
                <a:latin typeface="Montserrat Medium"/>
                <a:ea typeface="Montserrat Medium"/>
                <a:cs typeface="Montserrat Medium"/>
                <a:sym typeface="Montserrat Medium"/>
              </a:rPr>
              <a:t>Modernizar la estética visual, haciendo la interfaz más atractiva y profesional.</a:t>
            </a:r>
          </a:p>
          <a:p>
            <a:pPr algn="l">
              <a:lnSpc>
                <a:spcPts val="1804"/>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AutoShape 3" id="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4" id="4"/>
          <p:cNvGrpSpPr/>
          <p:nvPr/>
        </p:nvGrpSpPr>
        <p:grpSpPr>
          <a:xfrm rot="0">
            <a:off x="-62687" y="4001280"/>
            <a:ext cx="18556638" cy="1407582"/>
            <a:chOff x="0" y="0"/>
            <a:chExt cx="4119977" cy="312514"/>
          </a:xfrm>
        </p:grpSpPr>
        <p:sp>
          <p:nvSpPr>
            <p:cNvPr name="Freeform 5" id="5"/>
            <p:cNvSpPr/>
            <p:nvPr/>
          </p:nvSpPr>
          <p:spPr>
            <a:xfrm flipH="false" flipV="false" rot="0">
              <a:off x="0" y="0"/>
              <a:ext cx="4119977" cy="312514"/>
            </a:xfrm>
            <a:custGeom>
              <a:avLst/>
              <a:gdLst/>
              <a:ahLst/>
              <a:cxnLst/>
              <a:rect r="r" b="b" t="t" l="l"/>
              <a:pathLst>
                <a:path h="312514" w="4119977">
                  <a:moveTo>
                    <a:pt x="9596" y="0"/>
                  </a:moveTo>
                  <a:lnTo>
                    <a:pt x="4110382" y="0"/>
                  </a:lnTo>
                  <a:cubicBezTo>
                    <a:pt x="4112926" y="0"/>
                    <a:pt x="4115367" y="1011"/>
                    <a:pt x="4117167" y="2811"/>
                  </a:cubicBezTo>
                  <a:cubicBezTo>
                    <a:pt x="4118966" y="4610"/>
                    <a:pt x="4119977" y="7051"/>
                    <a:pt x="4119977" y="9596"/>
                  </a:cubicBezTo>
                  <a:lnTo>
                    <a:pt x="4119977" y="302918"/>
                  </a:lnTo>
                  <a:cubicBezTo>
                    <a:pt x="4119977" y="305463"/>
                    <a:pt x="4118966" y="307904"/>
                    <a:pt x="4117167" y="309703"/>
                  </a:cubicBezTo>
                  <a:cubicBezTo>
                    <a:pt x="4115367" y="311503"/>
                    <a:pt x="4112926" y="312514"/>
                    <a:pt x="4110382" y="312514"/>
                  </a:cubicBezTo>
                  <a:lnTo>
                    <a:pt x="9596" y="312514"/>
                  </a:lnTo>
                  <a:cubicBezTo>
                    <a:pt x="7051" y="312514"/>
                    <a:pt x="4610" y="311503"/>
                    <a:pt x="2811" y="309703"/>
                  </a:cubicBezTo>
                  <a:cubicBezTo>
                    <a:pt x="1011" y="307904"/>
                    <a:pt x="0" y="305463"/>
                    <a:pt x="0" y="302918"/>
                  </a:cubicBezTo>
                  <a:lnTo>
                    <a:pt x="0" y="9596"/>
                  </a:lnTo>
                  <a:cubicBezTo>
                    <a:pt x="0" y="7051"/>
                    <a:pt x="1011" y="4610"/>
                    <a:pt x="2811" y="2811"/>
                  </a:cubicBezTo>
                  <a:cubicBezTo>
                    <a:pt x="4610" y="1011"/>
                    <a:pt x="7051" y="0"/>
                    <a:pt x="9596" y="0"/>
                  </a:cubicBezTo>
                  <a:close/>
                </a:path>
              </a:pathLst>
            </a:custGeom>
            <a:blipFill>
              <a:blip r:embed="rId3"/>
              <a:stretch>
                <a:fillRect l="0" t="-939369" r="0" b="-939369"/>
              </a:stretch>
            </a:blipFill>
            <a:ln w="76200" cap="rnd">
              <a:gradFill>
                <a:gsLst>
                  <a:gs pos="0">
                    <a:srgbClr val="006CCD">
                      <a:alpha val="100000"/>
                    </a:srgbClr>
                  </a:gs>
                  <a:gs pos="100000">
                    <a:srgbClr val="F5AEFF">
                      <a:alpha val="0"/>
                    </a:srgbClr>
                  </a:gs>
                </a:gsLst>
                <a:lin ang="0"/>
              </a:gradFill>
              <a:prstDash val="solid"/>
              <a:round/>
            </a:ln>
          </p:spPr>
        </p:sp>
      </p:grpSp>
      <p:grpSp>
        <p:nvGrpSpPr>
          <p:cNvPr name="Group 6" id="6"/>
          <p:cNvGrpSpPr/>
          <p:nvPr/>
        </p:nvGrpSpPr>
        <p:grpSpPr>
          <a:xfrm rot="0">
            <a:off x="1398309" y="6130112"/>
            <a:ext cx="407555" cy="40755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9" id="9"/>
          <p:cNvGrpSpPr/>
          <p:nvPr/>
        </p:nvGrpSpPr>
        <p:grpSpPr>
          <a:xfrm rot="0">
            <a:off x="2057897" y="6033550"/>
            <a:ext cx="3825690" cy="600679"/>
            <a:chOff x="0" y="0"/>
            <a:chExt cx="1007589" cy="158203"/>
          </a:xfrm>
        </p:grpSpPr>
        <p:sp>
          <p:nvSpPr>
            <p:cNvPr name="Freeform 10" id="10"/>
            <p:cNvSpPr/>
            <p:nvPr/>
          </p:nvSpPr>
          <p:spPr>
            <a:xfrm flipH="false" flipV="false" rot="0">
              <a:off x="0" y="0"/>
              <a:ext cx="1007589" cy="158203"/>
            </a:xfrm>
            <a:custGeom>
              <a:avLst/>
              <a:gdLst/>
              <a:ahLst/>
              <a:cxnLst/>
              <a:rect r="r" b="b" t="t" l="l"/>
              <a:pathLst>
                <a:path h="158203" w="1007589">
                  <a:moveTo>
                    <a:pt x="0" y="0"/>
                  </a:moveTo>
                  <a:lnTo>
                    <a:pt x="1007589" y="0"/>
                  </a:lnTo>
                  <a:lnTo>
                    <a:pt x="1007589"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11" id="11"/>
            <p:cNvSpPr txBox="true"/>
            <p:nvPr/>
          </p:nvSpPr>
          <p:spPr>
            <a:xfrm>
              <a:off x="0" y="-38100"/>
              <a:ext cx="1007589" cy="196303"/>
            </a:xfrm>
            <a:prstGeom prst="rect">
              <a:avLst/>
            </a:prstGeom>
          </p:spPr>
          <p:txBody>
            <a:bodyPr anchor="ctr" rtlCol="false" tIns="50800" lIns="50800" bIns="50800" rIns="50800"/>
            <a:lstStyle/>
            <a:p>
              <a:pPr algn="ctr">
                <a:lnSpc>
                  <a:spcPts val="2199"/>
                </a:lnSpc>
              </a:pPr>
            </a:p>
          </p:txBody>
        </p:sp>
      </p:grpSp>
      <p:grpSp>
        <p:nvGrpSpPr>
          <p:cNvPr name="Group 12" id="12"/>
          <p:cNvGrpSpPr/>
          <p:nvPr/>
        </p:nvGrpSpPr>
        <p:grpSpPr>
          <a:xfrm rot="0">
            <a:off x="7025354" y="6130112"/>
            <a:ext cx="407555" cy="40755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7684942" y="6033550"/>
            <a:ext cx="4077132" cy="600679"/>
            <a:chOff x="0" y="0"/>
            <a:chExt cx="1073812" cy="158203"/>
          </a:xfrm>
        </p:grpSpPr>
        <p:sp>
          <p:nvSpPr>
            <p:cNvPr name="Freeform 16" id="16"/>
            <p:cNvSpPr/>
            <p:nvPr/>
          </p:nvSpPr>
          <p:spPr>
            <a:xfrm flipH="false" flipV="false" rot="0">
              <a:off x="0" y="0"/>
              <a:ext cx="1073812" cy="158203"/>
            </a:xfrm>
            <a:custGeom>
              <a:avLst/>
              <a:gdLst/>
              <a:ahLst/>
              <a:cxnLst/>
              <a:rect r="r" b="b" t="t" l="l"/>
              <a:pathLst>
                <a:path h="158203" w="1073812">
                  <a:moveTo>
                    <a:pt x="0" y="0"/>
                  </a:moveTo>
                  <a:lnTo>
                    <a:pt x="1073812" y="0"/>
                  </a:lnTo>
                  <a:lnTo>
                    <a:pt x="1073812"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17" id="17"/>
            <p:cNvSpPr txBox="true"/>
            <p:nvPr/>
          </p:nvSpPr>
          <p:spPr>
            <a:xfrm>
              <a:off x="0" y="-38100"/>
              <a:ext cx="1073812" cy="196303"/>
            </a:xfrm>
            <a:prstGeom prst="rect">
              <a:avLst/>
            </a:prstGeom>
          </p:spPr>
          <p:txBody>
            <a:bodyPr anchor="ctr" rtlCol="false" tIns="50800" lIns="50800" bIns="50800" rIns="50800"/>
            <a:lstStyle/>
            <a:p>
              <a:pPr algn="ctr">
                <a:lnSpc>
                  <a:spcPts val="2199"/>
                </a:lnSpc>
              </a:pPr>
            </a:p>
          </p:txBody>
        </p:sp>
      </p:grpSp>
      <p:grpSp>
        <p:nvGrpSpPr>
          <p:cNvPr name="Group 18" id="18"/>
          <p:cNvGrpSpPr/>
          <p:nvPr/>
        </p:nvGrpSpPr>
        <p:grpSpPr>
          <a:xfrm rot="0">
            <a:off x="12522581" y="6130112"/>
            <a:ext cx="407555" cy="407555"/>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1" id="21"/>
          <p:cNvGrpSpPr/>
          <p:nvPr/>
        </p:nvGrpSpPr>
        <p:grpSpPr>
          <a:xfrm rot="0">
            <a:off x="13182168" y="6033550"/>
            <a:ext cx="3813385" cy="600679"/>
            <a:chOff x="0" y="0"/>
            <a:chExt cx="1004348" cy="158203"/>
          </a:xfrm>
        </p:grpSpPr>
        <p:sp>
          <p:nvSpPr>
            <p:cNvPr name="Freeform 22" id="22"/>
            <p:cNvSpPr/>
            <p:nvPr/>
          </p:nvSpPr>
          <p:spPr>
            <a:xfrm flipH="false" flipV="false" rot="0">
              <a:off x="0" y="0"/>
              <a:ext cx="1004348" cy="158203"/>
            </a:xfrm>
            <a:custGeom>
              <a:avLst/>
              <a:gdLst/>
              <a:ahLst/>
              <a:cxnLst/>
              <a:rect r="r" b="b" t="t" l="l"/>
              <a:pathLst>
                <a:path h="158203" w="1004348">
                  <a:moveTo>
                    <a:pt x="0" y="0"/>
                  </a:moveTo>
                  <a:lnTo>
                    <a:pt x="1004348" y="0"/>
                  </a:lnTo>
                  <a:lnTo>
                    <a:pt x="1004348"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23" id="23"/>
            <p:cNvSpPr txBox="true"/>
            <p:nvPr/>
          </p:nvSpPr>
          <p:spPr>
            <a:xfrm>
              <a:off x="0" y="-38100"/>
              <a:ext cx="1004348" cy="196303"/>
            </a:xfrm>
            <a:prstGeom prst="rect">
              <a:avLst/>
            </a:prstGeom>
          </p:spPr>
          <p:txBody>
            <a:bodyPr anchor="ctr" rtlCol="false" tIns="50800" lIns="50800" bIns="50800" rIns="50800"/>
            <a:lstStyle/>
            <a:p>
              <a:pPr algn="ctr">
                <a:lnSpc>
                  <a:spcPts val="2199"/>
                </a:lnSpc>
              </a:pPr>
            </a:p>
          </p:txBody>
        </p:sp>
      </p:grpSp>
      <p:sp>
        <p:nvSpPr>
          <p:cNvPr name="TextBox 24" id="24"/>
          <p:cNvSpPr txBox="true"/>
          <p:nvPr/>
        </p:nvSpPr>
        <p:spPr>
          <a:xfrm rot="0">
            <a:off x="1405783" y="6878048"/>
            <a:ext cx="4729246" cy="1653718"/>
          </a:xfrm>
          <a:prstGeom prst="rect">
            <a:avLst/>
          </a:prstGeom>
        </p:spPr>
        <p:txBody>
          <a:bodyPr anchor="t" rtlCol="false" tIns="0" lIns="0" bIns="0" rIns="0">
            <a:spAutoFit/>
          </a:bodyPr>
          <a:lstStyle/>
          <a:p>
            <a:pPr algn="l" marL="372790" indent="-186395" lvl="1">
              <a:lnSpc>
                <a:spcPts val="2175"/>
              </a:lnSpc>
              <a:buFont typeface="Arial"/>
              <a:buChar char="•"/>
            </a:pPr>
            <a:r>
              <a:rPr lang="en-US" b="true" sz="1726">
                <a:solidFill>
                  <a:srgbClr val="006CCD"/>
                </a:solidFill>
                <a:latin typeface="Montserrat Medium"/>
                <a:ea typeface="Montserrat Medium"/>
                <a:cs typeface="Montserrat Medium"/>
                <a:sym typeface="Montserrat Medium"/>
              </a:rPr>
              <a:t>La adaptación al uso de tecnologías como Django y SQLite ha requerido tiempo adicional debido a la necesidad de familiarización con su estructura y configuración.</a:t>
            </a:r>
          </a:p>
          <a:p>
            <a:pPr algn="l">
              <a:lnSpc>
                <a:spcPts val="2175"/>
              </a:lnSpc>
            </a:pPr>
          </a:p>
        </p:txBody>
      </p:sp>
      <p:sp>
        <p:nvSpPr>
          <p:cNvPr name="TextBox 25" id="25"/>
          <p:cNvSpPr txBox="true"/>
          <p:nvPr/>
        </p:nvSpPr>
        <p:spPr>
          <a:xfrm rot="0">
            <a:off x="2203193" y="6133821"/>
            <a:ext cx="3583911"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Curva de Aprendizaje</a:t>
            </a:r>
          </a:p>
        </p:txBody>
      </p:sp>
      <p:sp>
        <p:nvSpPr>
          <p:cNvPr name="TextBox 26" id="26"/>
          <p:cNvSpPr txBox="true"/>
          <p:nvPr/>
        </p:nvSpPr>
        <p:spPr>
          <a:xfrm rot="0">
            <a:off x="1805864" y="2106300"/>
            <a:ext cx="14501295" cy="2935388"/>
          </a:xfrm>
          <a:prstGeom prst="rect">
            <a:avLst/>
          </a:prstGeom>
        </p:spPr>
        <p:txBody>
          <a:bodyPr anchor="t" rtlCol="false" tIns="0" lIns="0" bIns="0" rIns="0">
            <a:spAutoFit/>
          </a:bodyPr>
          <a:lstStyle/>
          <a:p>
            <a:pPr algn="ctr">
              <a:lnSpc>
                <a:spcPts val="7574"/>
              </a:lnSpc>
            </a:pPr>
            <a:r>
              <a:rPr lang="en-US" b="true" sz="8510">
                <a:solidFill>
                  <a:srgbClr val="3E67C8"/>
                </a:solidFill>
                <a:latin typeface="Montserrat Bold"/>
                <a:ea typeface="Montserrat Bold"/>
                <a:cs typeface="Montserrat Bold"/>
                <a:sym typeface="Montserrat Bold"/>
              </a:rPr>
              <a:t>Problemas Encontrados</a:t>
            </a:r>
          </a:p>
          <a:p>
            <a:pPr algn="ctr">
              <a:lnSpc>
                <a:spcPts val="7574"/>
              </a:lnSpc>
            </a:pPr>
          </a:p>
          <a:p>
            <a:pPr algn="ctr">
              <a:lnSpc>
                <a:spcPts val="7574"/>
              </a:lnSpc>
            </a:pPr>
          </a:p>
        </p:txBody>
      </p:sp>
      <p:sp>
        <p:nvSpPr>
          <p:cNvPr name="TextBox 27" id="27"/>
          <p:cNvSpPr txBox="true"/>
          <p:nvPr/>
        </p:nvSpPr>
        <p:spPr>
          <a:xfrm rot="0">
            <a:off x="7032827" y="6878048"/>
            <a:ext cx="4729246" cy="1377493"/>
          </a:xfrm>
          <a:prstGeom prst="rect">
            <a:avLst/>
          </a:prstGeom>
        </p:spPr>
        <p:txBody>
          <a:bodyPr anchor="t" rtlCol="false" tIns="0" lIns="0" bIns="0" rIns="0">
            <a:spAutoFit/>
          </a:bodyPr>
          <a:lstStyle/>
          <a:p>
            <a:pPr algn="l">
              <a:lnSpc>
                <a:spcPts val="2175"/>
              </a:lnSpc>
            </a:pPr>
            <a:r>
              <a:rPr lang="en-US" sz="1726" b="true">
                <a:solidFill>
                  <a:srgbClr val="006CCD"/>
                </a:solidFill>
                <a:latin typeface="Montserrat Medium"/>
                <a:ea typeface="Montserrat Medium"/>
                <a:cs typeface="Montserrat Medium"/>
                <a:sym typeface="Montserrat Medium"/>
              </a:rPr>
              <a:t>La falta de experiencia en estas tecnologías ha ralentizado el proceso de implementación de algunas funcionalidades, comparado con herramientas más familiares</a:t>
            </a:r>
          </a:p>
        </p:txBody>
      </p:sp>
      <p:sp>
        <p:nvSpPr>
          <p:cNvPr name="TextBox 28" id="28"/>
          <p:cNvSpPr txBox="true"/>
          <p:nvPr/>
        </p:nvSpPr>
        <p:spPr>
          <a:xfrm rot="0">
            <a:off x="7680559" y="6133821"/>
            <a:ext cx="4441972"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Falta Experiencia Previa</a:t>
            </a:r>
          </a:p>
        </p:txBody>
      </p:sp>
      <p:sp>
        <p:nvSpPr>
          <p:cNvPr name="TextBox 29" id="29"/>
          <p:cNvSpPr txBox="true"/>
          <p:nvPr/>
        </p:nvSpPr>
        <p:spPr>
          <a:xfrm rot="0">
            <a:off x="12530054" y="6878048"/>
            <a:ext cx="4729246" cy="1653718"/>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A medida que el proyecto ha crecido, se ha identificado la necesidad de optimizar tanto el backend (Django) como las consultas de la base de datos (SQLite) para asegurar un rendimiento eficiente en el futuro.</a:t>
            </a:r>
          </a:p>
        </p:txBody>
      </p:sp>
      <p:sp>
        <p:nvSpPr>
          <p:cNvPr name="TextBox 30" id="30"/>
          <p:cNvSpPr txBox="true"/>
          <p:nvPr/>
        </p:nvSpPr>
        <p:spPr>
          <a:xfrm rot="0">
            <a:off x="13330185" y="6133821"/>
            <a:ext cx="4037678"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Optimización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DAGZodaFy4k</dc:identifier>
  <dcterms:modified xsi:type="dcterms:W3CDTF">2011-08-01T06:04:30Z</dcterms:modified>
  <cp:revision>1</cp:revision>
  <dc:title>Presentacion_TPV_CalderónGarroteJavier</dc:title>
</cp:coreProperties>
</file>

<file path=docProps/thumbnail.jpeg>
</file>